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4"/>
  </p:notesMasterIdLst>
  <p:handoutMasterIdLst>
    <p:handoutMasterId r:id="rId125"/>
  </p:handoutMasterIdLst>
  <p:sldIdLst>
    <p:sldId id="540" r:id="rId2"/>
    <p:sldId id="763" r:id="rId3"/>
    <p:sldId id="766" r:id="rId4"/>
    <p:sldId id="767" r:id="rId5"/>
    <p:sldId id="769" r:id="rId6"/>
    <p:sldId id="768" r:id="rId7"/>
    <p:sldId id="764" r:id="rId8"/>
    <p:sldId id="765" r:id="rId9"/>
    <p:sldId id="761" r:id="rId10"/>
    <p:sldId id="762" r:id="rId11"/>
    <p:sldId id="757" r:id="rId12"/>
    <p:sldId id="758" r:id="rId13"/>
    <p:sldId id="759" r:id="rId14"/>
    <p:sldId id="760" r:id="rId15"/>
    <p:sldId id="756" r:id="rId16"/>
    <p:sldId id="754" r:id="rId17"/>
    <p:sldId id="755" r:id="rId18"/>
    <p:sldId id="752" r:id="rId19"/>
    <p:sldId id="653" r:id="rId20"/>
    <p:sldId id="747" r:id="rId21"/>
    <p:sldId id="689" r:id="rId22"/>
    <p:sldId id="657" r:id="rId23"/>
    <p:sldId id="655" r:id="rId24"/>
    <p:sldId id="658" r:id="rId25"/>
    <p:sldId id="749" r:id="rId26"/>
    <p:sldId id="750" r:id="rId27"/>
    <p:sldId id="748" r:id="rId28"/>
    <p:sldId id="659" r:id="rId29"/>
    <p:sldId id="656" r:id="rId30"/>
    <p:sldId id="660" r:id="rId31"/>
    <p:sldId id="661" r:id="rId32"/>
    <p:sldId id="662" r:id="rId33"/>
    <p:sldId id="664" r:id="rId34"/>
    <p:sldId id="663" r:id="rId35"/>
    <p:sldId id="665" r:id="rId36"/>
    <p:sldId id="666" r:id="rId37"/>
    <p:sldId id="667" r:id="rId38"/>
    <p:sldId id="691" r:id="rId39"/>
    <p:sldId id="690" r:id="rId40"/>
    <p:sldId id="669" r:id="rId41"/>
    <p:sldId id="692" r:id="rId42"/>
    <p:sldId id="693" r:id="rId43"/>
    <p:sldId id="694" r:id="rId44"/>
    <p:sldId id="695" r:id="rId45"/>
    <p:sldId id="696" r:id="rId46"/>
    <p:sldId id="697" r:id="rId47"/>
    <p:sldId id="698" r:id="rId48"/>
    <p:sldId id="699" r:id="rId49"/>
    <p:sldId id="670" r:id="rId50"/>
    <p:sldId id="671" r:id="rId51"/>
    <p:sldId id="672" r:id="rId52"/>
    <p:sldId id="700" r:id="rId53"/>
    <p:sldId id="651" r:id="rId54"/>
    <p:sldId id="581" r:id="rId55"/>
    <p:sldId id="704" r:id="rId56"/>
    <p:sldId id="712" r:id="rId57"/>
    <p:sldId id="711" r:id="rId58"/>
    <p:sldId id="709" r:id="rId59"/>
    <p:sldId id="710" r:id="rId60"/>
    <p:sldId id="706" r:id="rId61"/>
    <p:sldId id="707" r:id="rId62"/>
    <p:sldId id="708" r:id="rId63"/>
    <p:sldId id="604" r:id="rId64"/>
    <p:sldId id="605" r:id="rId65"/>
    <p:sldId id="606" r:id="rId66"/>
    <p:sldId id="607" r:id="rId67"/>
    <p:sldId id="713" r:id="rId68"/>
    <p:sldId id="721" r:id="rId69"/>
    <p:sldId id="612" r:id="rId70"/>
    <p:sldId id="719" r:id="rId71"/>
    <p:sldId id="714" r:id="rId72"/>
    <p:sldId id="715" r:id="rId73"/>
    <p:sldId id="716" r:id="rId74"/>
    <p:sldId id="717" r:id="rId75"/>
    <p:sldId id="718" r:id="rId76"/>
    <p:sldId id="613" r:id="rId77"/>
    <p:sldId id="678" r:id="rId78"/>
    <p:sldId id="679" r:id="rId79"/>
    <p:sldId id="684" r:id="rId80"/>
    <p:sldId id="680" r:id="rId81"/>
    <p:sldId id="681" r:id="rId82"/>
    <p:sldId id="682" r:id="rId83"/>
    <p:sldId id="683" r:id="rId84"/>
    <p:sldId id="676" r:id="rId85"/>
    <p:sldId id="622" r:id="rId86"/>
    <p:sldId id="623" r:id="rId87"/>
    <p:sldId id="641" r:id="rId88"/>
    <p:sldId id="720" r:id="rId89"/>
    <p:sldId id="685" r:id="rId90"/>
    <p:sldId id="642" r:id="rId91"/>
    <p:sldId id="643" r:id="rId92"/>
    <p:sldId id="644" r:id="rId93"/>
    <p:sldId id="645" r:id="rId94"/>
    <p:sldId id="723" r:id="rId95"/>
    <p:sldId id="724" r:id="rId96"/>
    <p:sldId id="725" r:id="rId97"/>
    <p:sldId id="726" r:id="rId98"/>
    <p:sldId id="727" r:id="rId99"/>
    <p:sldId id="728" r:id="rId100"/>
    <p:sldId id="729" r:id="rId101"/>
    <p:sldId id="730" r:id="rId102"/>
    <p:sldId id="731" r:id="rId103"/>
    <p:sldId id="732" r:id="rId104"/>
    <p:sldId id="733" r:id="rId105"/>
    <p:sldId id="734" r:id="rId106"/>
    <p:sldId id="735" r:id="rId107"/>
    <p:sldId id="736" r:id="rId108"/>
    <p:sldId id="737" r:id="rId109"/>
    <p:sldId id="738" r:id="rId110"/>
    <p:sldId id="739" r:id="rId111"/>
    <p:sldId id="740" r:id="rId112"/>
    <p:sldId id="741" r:id="rId113"/>
    <p:sldId id="742" r:id="rId114"/>
    <p:sldId id="743" r:id="rId115"/>
    <p:sldId id="744" r:id="rId116"/>
    <p:sldId id="722" r:id="rId117"/>
    <p:sldId id="646" r:id="rId118"/>
    <p:sldId id="648" r:id="rId119"/>
    <p:sldId id="647" r:id="rId120"/>
    <p:sldId id="650" r:id="rId121"/>
    <p:sldId id="649" r:id="rId122"/>
    <p:sldId id="687" r:id="rId123"/>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2556" autoAdjust="0"/>
  </p:normalViewPr>
  <p:slideViewPr>
    <p:cSldViewPr>
      <p:cViewPr varScale="1">
        <p:scale>
          <a:sx n="116" d="100"/>
          <a:sy n="116" d="100"/>
        </p:scale>
        <p:origin x="-112" y="-253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27/09/2012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week I explained the overall project.  This week I want to dive straight into a specific topic.  I</a:t>
            </a:r>
            <a:r>
              <a:rPr lang="fr-FR" dirty="0" smtClean="0"/>
              <a:t>’</a:t>
            </a:r>
            <a:r>
              <a:rPr lang="en-US" dirty="0" err="1" smtClean="0"/>
              <a:t>ll</a:t>
            </a:r>
            <a:r>
              <a:rPr lang="en-US" dirty="0" smtClean="0"/>
              <a:t> link it back to the overall project at the end.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a:t>
            </a:fld>
            <a:endParaRPr lang="en-GB"/>
          </a:p>
        </p:txBody>
      </p:sp>
    </p:spTree>
    <p:extLst>
      <p:ext uri="{BB962C8B-B14F-4D97-AF65-F5344CB8AC3E}">
        <p14:creationId xmlns:p14="http://schemas.microsoft.com/office/powerpoint/2010/main" val="2053892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14</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15</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16</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17</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week I explained the overall project.  This week I want to dive straight into a specific topic.  I</a:t>
            </a:r>
            <a:r>
              <a:rPr lang="fr-FR" dirty="0" smtClean="0"/>
              <a:t>’</a:t>
            </a:r>
            <a:r>
              <a:rPr lang="en-US" dirty="0" err="1" smtClean="0"/>
              <a:t>ll</a:t>
            </a:r>
            <a:r>
              <a:rPr lang="en-US" dirty="0" smtClean="0"/>
              <a:t> link it back to the overall project at the end.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18</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was last week (we considered these experiments in detail)</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19</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was last week (we considered these experiments in detail)</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20</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but there are</a:t>
            </a:r>
            <a:r>
              <a:rPr lang="en-GB" baseline="0" dirty="0" smtClean="0"/>
              <a:t> a lot more experiments we might consider</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21</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this puzzle from Lecture 1</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Call these A-tasks.  Two conjectures.  First, there</a:t>
            </a:r>
            <a:r>
              <a:rPr lang="en-GB" baseline="0" dirty="0" smtClean="0"/>
              <a:t> is a single competence which these tasks measure.  Second, this competence is an ability to represent belief.</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22</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3-year-olds fail a wide</a:t>
            </a:r>
            <a:r>
              <a:rPr lang="en-US" baseline="0" dirty="0" smtClean="0"/>
              <a:t> variety of tasks where they are asked about a false belief, or  asked to predict how someone with a false belief will act, or asked to predict what someone with a false belief will desire, or to </a:t>
            </a:r>
            <a:r>
              <a:rPr lang="en-US" baseline="0" dirty="0" err="1" smtClean="0"/>
              <a:t>retrodict</a:t>
            </a:r>
            <a:r>
              <a:rPr lang="en-US" baseline="0" dirty="0" smtClean="0"/>
              <a:t> a false belief after being shown how someone acts.  Further, lots of factors make no difference to 3-year-olds’ performance: they fail tasks about other’s beliefs and they fail tasks about their own beliefs; they fail when they are merely observers as well as when they are actively involved; they fail when a verbal response is required and also when an nonverbal communicative response or even a </a:t>
            </a:r>
            <a:r>
              <a:rPr lang="en-US" baseline="0" dirty="0" err="1" smtClean="0"/>
              <a:t>noncommunicative</a:t>
            </a:r>
            <a:r>
              <a:rPr lang="en-US" baseline="0" dirty="0" smtClean="0"/>
              <a:t> response (such as hiding an object) is required.</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24</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3-year-olds fail a wide</a:t>
            </a:r>
            <a:r>
              <a:rPr lang="en-US" baseline="0" dirty="0" smtClean="0"/>
              <a:t> variety of tasks where they are asked about a false belief, or  asked to predict how someone with a false belief will act, or asked to predict what someone with a false belief will desire, or to </a:t>
            </a:r>
            <a:r>
              <a:rPr lang="en-US" baseline="0" dirty="0" err="1" smtClean="0"/>
              <a:t>retrodict</a:t>
            </a:r>
            <a:r>
              <a:rPr lang="en-US" baseline="0" dirty="0" smtClean="0"/>
              <a:t> a false belief after being shown how someone acts.  Further, lots of factors make no difference to 3-year-olds’ performance: they fail tasks about other’s beliefs and they fail tasks about their own beliefs; they fail when they are merely observers as well as when they are actively involved; they fail when a verbal response is required and also when an nonverbal communicative response or even a </a:t>
            </a:r>
            <a:r>
              <a:rPr lang="en-US" baseline="0" dirty="0" err="1" smtClean="0"/>
              <a:t>noncommunicative</a:t>
            </a:r>
            <a:r>
              <a:rPr lang="en-US" baseline="0" dirty="0" smtClean="0"/>
              <a:t> response (such as hiding an object) is required.</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25</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3-year-olds fail a wide</a:t>
            </a:r>
            <a:r>
              <a:rPr lang="en-US" baseline="0" dirty="0" smtClean="0"/>
              <a:t> variety of tasks where they are asked about a false belief, or  asked to predict how someone with a false belief will act, or asked to predict what someone with a false belief will desire, or to </a:t>
            </a:r>
            <a:r>
              <a:rPr lang="en-US" baseline="0" dirty="0" err="1" smtClean="0"/>
              <a:t>retrodict</a:t>
            </a:r>
            <a:r>
              <a:rPr lang="en-US" baseline="0" dirty="0" smtClean="0"/>
              <a:t> a false belief after being shown how someone acts.  Further, lots of factors make no difference to 3-year-olds’ performance: they fail tasks about other’s beliefs and they fail tasks about their own beliefs; they fail when they are merely observers as well as when they are actively involved; they fail when a verbal response is required and also when an nonverbal communicative response or even a </a:t>
            </a:r>
            <a:r>
              <a:rPr lang="en-US" baseline="0" dirty="0" err="1" smtClean="0"/>
              <a:t>noncommunicative</a:t>
            </a:r>
            <a:r>
              <a:rPr lang="en-US" baseline="0" dirty="0" smtClean="0"/>
              <a:t> response (such as hiding an object) is required.</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26</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3-year-olds fail a wide</a:t>
            </a:r>
            <a:r>
              <a:rPr lang="en-US" baseline="0" dirty="0" smtClean="0"/>
              <a:t> variety of tasks where they are asked about a false belief, or  asked to predict how someone with a false belief will act, or asked to predict what someone with a false belief will desire, or to </a:t>
            </a:r>
            <a:r>
              <a:rPr lang="en-US" baseline="0" dirty="0" err="1" smtClean="0"/>
              <a:t>retrodict</a:t>
            </a:r>
            <a:r>
              <a:rPr lang="en-US" baseline="0" dirty="0" smtClean="0"/>
              <a:t> a false belief after being shown how someone acts.  Further, lots of factors make no difference to 3-year-olds’ performance: they fail tasks about other’s beliefs and they fail tasks about their own beliefs; they fail when they are merely observers as well as when they are actively involved; they fail when a verbal response is required and also when an nonverbal communicative response or even a </a:t>
            </a:r>
            <a:r>
              <a:rPr lang="en-US" baseline="0" dirty="0" err="1" smtClean="0"/>
              <a:t>noncommunicative</a:t>
            </a:r>
            <a:r>
              <a:rPr lang="en-US" baseline="0" dirty="0" smtClean="0"/>
              <a:t> response (such as hiding an object) is required.</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27</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dirty="0" smtClean="0">
                <a:solidFill>
                  <a:srgbClr val="000000"/>
                </a:solidFill>
                <a:latin typeface="Times New Roman" charset="0"/>
                <a:ea typeface="+mn-ea"/>
                <a:cs typeface="+mn-cs"/>
              </a:rPr>
              <a:t>Despite all this variation and more, the B-tasks all appear to measure a single developmental transition for success on them is</a:t>
            </a:r>
            <a:r>
              <a:rPr lang="en-US" sz="1200" kern="1200" baseline="0" dirty="0" smtClean="0">
                <a:solidFill>
                  <a:srgbClr val="000000"/>
                </a:solidFill>
                <a:latin typeface="Times New Roman" charset="0"/>
                <a:ea typeface="+mn-ea"/>
                <a:cs typeface="+mn-cs"/>
              </a:rPr>
              <a:t> highly correlated</a:t>
            </a:r>
            <a:r>
              <a:rPr lang="en-US" sz="1200" kern="1200" dirty="0" smtClean="0">
                <a:solidFill>
                  <a:srgbClr val="000000"/>
                </a:solidFill>
                <a:latin typeface="Times New Roman" charset="0"/>
                <a:ea typeface="+mn-ea"/>
                <a:cs typeface="+mn-cs"/>
              </a:rPr>
              <a:t> (Wellman et al. 2001).</a:t>
            </a:r>
          </a:p>
          <a:p>
            <a:r>
              <a:rPr lang="en-US" dirty="0" smtClean="0"/>
              <a:t>The natural explanation for subjects’ failure is that they cannot </a:t>
            </a:r>
            <a:r>
              <a:rPr lang="en-US" smtClean="0"/>
              <a:t>represent beliefs.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28</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the two claims together gives us a contradiction.  which claim should we reject?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30</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conspiracy</a:t>
            </a:r>
            <a:r>
              <a:rPr lang="en-US" baseline="0" dirty="0" smtClean="0"/>
              <a:t> by scientists to confuse philosophers.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31</a:t>
            </a:fld>
            <a:endParaRPr lang="en-GB"/>
          </a:p>
        </p:txBody>
      </p:sp>
    </p:spTree>
    <p:extLst>
      <p:ext uri="{BB962C8B-B14F-4D97-AF65-F5344CB8AC3E}">
        <p14:creationId xmlns:p14="http://schemas.microsoft.com/office/powerpoint/2010/main" val="979196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we should reject this premise?</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32</a:t>
            </a:fld>
            <a:endParaRPr lang="en-GB"/>
          </a:p>
        </p:txBody>
      </p:sp>
    </p:spTree>
    <p:extLst>
      <p:ext uri="{BB962C8B-B14F-4D97-AF65-F5344CB8AC3E}">
        <p14:creationId xmlns:p14="http://schemas.microsoft.com/office/powerpoint/2010/main" val="247007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variety in both measures and types of task makes hard to question on methodological grounds.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People did initially try to suggest that infants were merely representing patterns of </a:t>
            </a:r>
            <a:r>
              <a:rPr lang="en-US" dirty="0" err="1" smtClean="0"/>
              <a:t>behaviour</a:t>
            </a:r>
            <a:r>
              <a:rPr lang="en-US" dirty="0" smtClean="0"/>
              <a:t>.</a:t>
            </a:r>
            <a:r>
              <a:rPr lang="en-US" baseline="0" dirty="0" smtClean="0"/>
              <a:t>  Given that we don’t know much about infants’ actual </a:t>
            </a:r>
            <a:r>
              <a:rPr lang="en-US" baseline="0" dirty="0" err="1" smtClean="0"/>
              <a:t>behaviour</a:t>
            </a:r>
            <a:r>
              <a:rPr lang="en-US" baseline="0" dirty="0" smtClean="0"/>
              <a:t> reading capacities, it is hard to evaluate this hypothesis.  Certainly no one has shown that infants’ are able to track the sorts of patterns of </a:t>
            </a:r>
            <a:r>
              <a:rPr lang="en-US" baseline="0" dirty="0" err="1" smtClean="0"/>
              <a:t>behaviour</a:t>
            </a:r>
            <a:r>
              <a:rPr lang="en-US" baseline="0" dirty="0" smtClean="0"/>
              <a:t> they would need to track in order to solve false belief tasks.</a:t>
            </a:r>
            <a:endParaRPr lang="en-US" dirty="0" smtClean="0"/>
          </a:p>
          <a:p>
            <a:r>
              <a:rPr lang="en-US" sz="1200" kern="1200" dirty="0" smtClean="0">
                <a:solidFill>
                  <a:srgbClr val="000000"/>
                </a:solidFill>
                <a:latin typeface="Times New Roman" charset="0"/>
                <a:ea typeface="+mn-ea"/>
                <a:cs typeface="+mn-cs"/>
              </a:rPr>
              <a:t>[while some have proposed that infants might be tracking </a:t>
            </a:r>
            <a:r>
              <a:rPr lang="en-US" sz="1200" kern="1200" dirty="0" err="1" smtClean="0">
                <a:solidFill>
                  <a:srgbClr val="000000"/>
                </a:solidFill>
                <a:latin typeface="Times New Roman" charset="0"/>
                <a:ea typeface="+mn-ea"/>
                <a:cs typeface="+mn-cs"/>
              </a:rPr>
              <a:t>behaviour</a:t>
            </a:r>
            <a:r>
              <a:rPr lang="en-US" sz="1200" kern="1200" dirty="0" smtClean="0">
                <a:solidFill>
                  <a:srgbClr val="000000"/>
                </a:solidFill>
                <a:latin typeface="Times New Roman" charset="0"/>
                <a:ea typeface="+mn-ea"/>
                <a:cs typeface="+mn-cs"/>
              </a:rPr>
              <a:t> only Perner &amp; Ruffman (2005); Ruffman &amp; Perner (2005), this proposal faces several objections (e.g. Song et al. 2008).]</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33</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lecture I we asked what might be involved in representing beliefs. </a:t>
            </a:r>
          </a:p>
          <a:p>
            <a:r>
              <a:rPr lang="en-US" dirty="0" smtClean="0"/>
              <a:t>I suggested that when someone</a:t>
            </a:r>
            <a:r>
              <a:rPr lang="en-US" baseline="0" dirty="0" smtClean="0"/>
              <a:t> represents a belief, there are two parameters to specify.</a:t>
            </a:r>
          </a:p>
        </p:txBody>
      </p:sp>
      <p:sp>
        <p:nvSpPr>
          <p:cNvPr id="4" name="Slide Number Placeholder 3"/>
          <p:cNvSpPr>
            <a:spLocks noGrp="1"/>
          </p:cNvSpPr>
          <p:nvPr>
            <p:ph type="sldNum" idx="10"/>
          </p:nvPr>
        </p:nvSpPr>
        <p:spPr/>
        <p:txBody>
          <a:bodyPr/>
          <a:lstStyle/>
          <a:p>
            <a:fld id="{24688D03-F045-B643-BD3A-F95C8B91471A}" type="slidenum">
              <a:rPr lang="en-GB" smtClean="0"/>
              <a:pPr/>
              <a:t>3</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stuck with the second premise.</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34</a:t>
            </a:fld>
            <a:endParaRPr lang="en-GB"/>
          </a:p>
        </p:txBody>
      </p:sp>
    </p:spTree>
    <p:extLst>
      <p:ext uri="{BB962C8B-B14F-4D97-AF65-F5344CB8AC3E}">
        <p14:creationId xmlns:p14="http://schemas.microsoft.com/office/powerpoint/2010/main" val="82425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might attempt to reject this claim on the grounds that the B-tasks impose demands which</a:t>
            </a:r>
            <a:r>
              <a:rPr lang="en-US" baseline="0" dirty="0" smtClean="0"/>
              <a:t> are </a:t>
            </a:r>
            <a:r>
              <a:rPr lang="en-US" dirty="0" smtClean="0"/>
              <a:t>extraneous in the sense that they are not a consequence merely of being required to represent false beliefs</a:t>
            </a:r>
          </a:p>
          <a:p>
            <a:r>
              <a:rPr lang="en-US" dirty="0" smtClean="0"/>
              <a:t>(proponents of this view include </a:t>
            </a:r>
          </a:p>
          <a:p>
            <a:r>
              <a:rPr lang="en-US" dirty="0" smtClean="0"/>
              <a:t>	\</a:t>
            </a:r>
            <a:r>
              <a:rPr lang="en-US" dirty="0" err="1" smtClean="0"/>
              <a:t>citealp</a:t>
            </a:r>
            <a:r>
              <a:rPr lang="en-US" dirty="0" smtClean="0"/>
              <a:t>[p.\ 417]{Carpenter:2002gc},</a:t>
            </a:r>
          </a:p>
          <a:p>
            <a:r>
              <a:rPr lang="en-US" dirty="0" smtClean="0"/>
              <a:t>	\</a:t>
            </a:r>
            <a:r>
              <a:rPr lang="en-US" dirty="0" err="1" smtClean="0"/>
              <a:t>citealp</a:t>
            </a:r>
            <a:r>
              <a:rPr lang="en-US" dirty="0" smtClean="0"/>
              <a:t>{Bloom:2000bt}, and</a:t>
            </a:r>
          </a:p>
          <a:p>
            <a:r>
              <a:rPr lang="en-US" dirty="0" smtClean="0"/>
              <a:t>	\</a:t>
            </a:r>
            <a:r>
              <a:rPr lang="en-US" dirty="0" err="1" smtClean="0"/>
              <a:t>citealp</a:t>
            </a:r>
            <a:r>
              <a:rPr lang="en-US" dirty="0" smtClean="0"/>
              <a:t>{Leslie:1998nq}).</a:t>
            </a:r>
          </a:p>
        </p:txBody>
      </p:sp>
      <p:sp>
        <p:nvSpPr>
          <p:cNvPr id="4" name="Slide Number Placeholder 3"/>
          <p:cNvSpPr>
            <a:spLocks noGrp="1"/>
          </p:cNvSpPr>
          <p:nvPr>
            <p:ph type="sldNum" idx="10"/>
          </p:nvPr>
        </p:nvSpPr>
        <p:spPr/>
        <p:txBody>
          <a:bodyPr/>
          <a:lstStyle/>
          <a:p>
            <a:fld id="{24688D03-F045-B643-BD3A-F95C8B91471A}" type="slidenum">
              <a:rPr lang="en-GB" smtClean="0"/>
              <a:pPr/>
              <a:t>35</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The thesis we are considering is this: All B-tasks impose a requirement (or set of requirements) other than the requirement to represent a false belief.  Children fail B-tasks not because they cannot</a:t>
            </a:r>
            <a:r>
              <a:rPr lang="en-US" i="0" baseline="0" dirty="0" smtClean="0"/>
              <a:t> represent beliefs but because they fail to meet the extraneous requirement.</a:t>
            </a:r>
            <a:endParaRPr lang="en-US" i="0" dirty="0" smtClean="0"/>
          </a:p>
          <a:p>
            <a:endParaRPr lang="en-US" dirty="0" smtClean="0"/>
          </a:p>
          <a:p>
            <a:r>
              <a:rPr lang="en-US" dirty="0" smtClean="0"/>
              <a:t>But what could the extraneous requirement be?</a:t>
            </a:r>
          </a:p>
        </p:txBody>
      </p:sp>
      <p:sp>
        <p:nvSpPr>
          <p:cNvPr id="4" name="Slide Number Placeholder 3"/>
          <p:cNvSpPr>
            <a:spLocks noGrp="1"/>
          </p:cNvSpPr>
          <p:nvPr>
            <p:ph type="sldNum" idx="10"/>
          </p:nvPr>
        </p:nvSpPr>
        <p:spPr/>
        <p:txBody>
          <a:bodyPr/>
          <a:lstStyle/>
          <a:p>
            <a:fld id="{24688D03-F045-B643-BD3A-F95C8B91471A}" type="slidenum">
              <a:rPr lang="en-GB" smtClean="0"/>
              <a:pPr/>
              <a:t>36</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mn-ea"/>
                <a:cs typeface="+mn-cs"/>
              </a:rPr>
              <a:t>First note that the proposal is harder to defend than sometimes assumed. For instance, philosophers sometimes mistakenly assume that all B-tasks involve language or communication, whereas A-tasks do not. But some A-tasks involve language and communication (Knudsen &amp; Liszkowski 2012; Song et al. 2008) and there are non-verbal B-tasks (Call &amp; Tomasello 1999; Low 2010 Study 2). </a:t>
            </a:r>
          </a:p>
          <a:p>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There is a more general problem facing attempts to identify the Extraneous Requirement. there is much variation among the B-tasks. It is not just that some are verbal whereas others are nonverbal. It is also that some involve prediction whereas others involve </a:t>
            </a:r>
            <a:r>
              <a:rPr lang="en-US" sz="1200" kern="1200" dirty="0" err="1" smtClean="0">
                <a:solidFill>
                  <a:srgbClr val="000000"/>
                </a:solidFill>
                <a:latin typeface="Times New Roman" charset="0"/>
                <a:ea typeface="+mn-ea"/>
                <a:cs typeface="+mn-cs"/>
              </a:rPr>
              <a:t>retrodiction</a:t>
            </a:r>
            <a:r>
              <a:rPr lang="en-US" sz="1200" kern="1200" dirty="0" smtClean="0">
                <a:solidFill>
                  <a:srgbClr val="000000"/>
                </a:solidFill>
                <a:latin typeface="Times New Roman" charset="0"/>
                <a:ea typeface="+mn-ea"/>
                <a:cs typeface="+mn-cs"/>
              </a:rPr>
              <a:t> or justification (e.g. </a:t>
            </a:r>
            <a:r>
              <a:rPr lang="en-US" sz="1200" kern="1200" dirty="0" err="1" smtClean="0">
                <a:solidFill>
                  <a:srgbClr val="000000"/>
                </a:solidFill>
                <a:latin typeface="Times New Roman" charset="0"/>
                <a:ea typeface="+mn-ea"/>
                <a:cs typeface="+mn-cs"/>
              </a:rPr>
              <a:t>Wimmer</a:t>
            </a:r>
            <a:r>
              <a:rPr lang="en-US" sz="1200" kern="1200" dirty="0" smtClean="0">
                <a:solidFill>
                  <a:srgbClr val="000000"/>
                </a:solidFill>
                <a:latin typeface="Times New Roman" charset="0"/>
                <a:ea typeface="+mn-ea"/>
                <a:cs typeface="+mn-cs"/>
              </a:rPr>
              <a:t> &amp; </a:t>
            </a:r>
            <a:r>
              <a:rPr lang="en-US" sz="1200" kern="1200" dirty="0" err="1" smtClean="0">
                <a:solidFill>
                  <a:srgbClr val="000000"/>
                </a:solidFill>
                <a:latin typeface="Times New Roman" charset="0"/>
                <a:ea typeface="+mn-ea"/>
                <a:cs typeface="+mn-cs"/>
              </a:rPr>
              <a:t>Mayringer</a:t>
            </a:r>
            <a:r>
              <a:rPr lang="en-US" sz="1200" kern="1200" dirty="0" smtClean="0">
                <a:solidFill>
                  <a:srgbClr val="000000"/>
                </a:solidFill>
                <a:latin typeface="Times New Roman" charset="0"/>
                <a:ea typeface="+mn-ea"/>
                <a:cs typeface="+mn-cs"/>
              </a:rPr>
              <a:t> 1998), some concern the first-person perspective, whereas others involve a second- or third-person perspective (e.g. Gopnik &amp; Slaughter 1991), some involve interaction whereas in others the subject is a mere observer (e.g. Chandler et al. 1989), and some involve prediction actions whereas others involve predicting desires (</a:t>
            </a:r>
            <a:r>
              <a:rPr lang="en-US" sz="1200" kern="1200" dirty="0" err="1" smtClean="0">
                <a:solidFill>
                  <a:srgbClr val="000000"/>
                </a:solidFill>
                <a:latin typeface="Times New Roman" charset="0"/>
                <a:ea typeface="+mn-ea"/>
                <a:cs typeface="+mn-cs"/>
              </a:rPr>
              <a:t>Astington</a:t>
            </a:r>
            <a:r>
              <a:rPr lang="en-US" sz="1200" kern="1200" dirty="0" smtClean="0">
                <a:solidFill>
                  <a:srgbClr val="000000"/>
                </a:solidFill>
                <a:latin typeface="Times New Roman" charset="0"/>
                <a:ea typeface="+mn-ea"/>
                <a:cs typeface="+mn-cs"/>
              </a:rPr>
              <a:t> &amp; Gopnik 1991) or selecting an argument appropriate for someone with a false belief (</a:t>
            </a:r>
            <a:r>
              <a:rPr lang="en-US" sz="1200" kern="1200" dirty="0" err="1" smtClean="0">
                <a:solidFill>
                  <a:srgbClr val="000000"/>
                </a:solidFill>
                <a:latin typeface="Times New Roman" charset="0"/>
                <a:ea typeface="+mn-ea"/>
                <a:cs typeface="+mn-cs"/>
              </a:rPr>
              <a:t>Bartsch</a:t>
            </a:r>
            <a:r>
              <a:rPr lang="en-US" sz="1200" kern="1200" dirty="0" smtClean="0">
                <a:solidFill>
                  <a:srgbClr val="000000"/>
                </a:solidFill>
                <a:latin typeface="Times New Roman" charset="0"/>
                <a:ea typeface="+mn-ea"/>
                <a:cs typeface="+mn-cs"/>
              </a:rPr>
              <a:t> &amp; London 2000). Despite all this variation and more, the B-tasks all appear to measure a single developmental transition (Wellman et al. 2001).</a:t>
            </a:r>
          </a:p>
          <a:p>
            <a:endParaRPr lang="en-US" sz="1200" kern="1200" dirty="0" smtClean="0">
              <a:solidFill>
                <a:srgbClr val="000000"/>
              </a:solidFill>
              <a:latin typeface="Times New Roman" charset="0"/>
              <a:ea typeface="+mn-ea"/>
              <a:cs typeface="+mn-cs"/>
            </a:endParaRPr>
          </a:p>
        </p:txBody>
      </p:sp>
      <p:sp>
        <p:nvSpPr>
          <p:cNvPr id="4" name="Slide Number Placeholder 3"/>
          <p:cNvSpPr>
            <a:spLocks noGrp="1"/>
          </p:cNvSpPr>
          <p:nvPr>
            <p:ph type="sldNum" idx="10"/>
          </p:nvPr>
        </p:nvSpPr>
        <p:spPr/>
        <p:txBody>
          <a:bodyPr/>
          <a:lstStyle/>
          <a:p>
            <a:fld id="{24688D03-F045-B643-BD3A-F95C8B91471A}" type="slidenum">
              <a:rPr lang="en-GB" smtClean="0"/>
              <a:pPr/>
              <a:t>37</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baseline="0" dirty="0" smtClean="0">
                <a:solidFill>
                  <a:srgbClr val="000000"/>
                </a:solidFill>
                <a:latin typeface="Times New Roman" charset="0"/>
                <a:ea typeface="+mn-ea"/>
                <a:cs typeface="+mn-cs"/>
              </a:rPr>
              <a:t>Further,  </a:t>
            </a:r>
            <a:r>
              <a:rPr lang="en-US" sz="1200" kern="1200" dirty="0" smtClean="0">
                <a:solidFill>
                  <a:srgbClr val="000000"/>
                </a:solidFill>
                <a:latin typeface="Times New Roman" charset="0"/>
                <a:ea typeface="+mn-ea"/>
                <a:cs typeface="+mn-cs"/>
              </a:rPr>
              <a:t>children who fail </a:t>
            </a:r>
            <a:r>
              <a:rPr lang="en-US" sz="1200" b="0" kern="1200" dirty="0" smtClean="0">
                <a:solidFill>
                  <a:srgbClr val="000000"/>
                </a:solidFill>
                <a:latin typeface="Times New Roman" charset="0"/>
                <a:ea typeface="+mn-ea"/>
                <a:cs typeface="+mn-cs"/>
              </a:rPr>
              <a:t>B</a:t>
            </a:r>
            <a:r>
              <a:rPr lang="en-US" sz="1200" kern="1200" dirty="0" smtClean="0">
                <a:solidFill>
                  <a:srgbClr val="000000"/>
                </a:solidFill>
                <a:latin typeface="Times New Roman" charset="0"/>
                <a:ea typeface="+mn-ea"/>
                <a:cs typeface="+mn-cs"/>
              </a:rPr>
              <a:t>-tasks can answer questions about perception or </a:t>
            </a:r>
            <a:r>
              <a:rPr lang="en-US" sz="1200" kern="1200" dirty="0" err="1" smtClean="0">
                <a:solidFill>
                  <a:srgbClr val="000000"/>
                </a:solidFill>
                <a:latin typeface="Times New Roman" charset="0"/>
                <a:ea typeface="+mn-ea"/>
                <a:cs typeface="+mn-cs"/>
              </a:rPr>
              <a:t>pretence</a:t>
            </a:r>
            <a:r>
              <a:rPr lang="en-US" sz="1200" kern="1200" dirty="0" smtClean="0">
                <a:solidFill>
                  <a:srgbClr val="000000"/>
                </a:solidFill>
                <a:latin typeface="Times New Roman" charset="0"/>
                <a:ea typeface="+mn-ea"/>
                <a:cs typeface="+mn-cs"/>
              </a:rPr>
              <a:t> that are word-for-word identical with the questions about false belief that they cannot answer correctly (Gopnik et al. 1994; see also Cluster 1996). So the Extraneous Requirement cannot be straightforwardly linked to language or communication.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38</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But</a:t>
            </a:r>
            <a:r>
              <a:rPr lang="en-US" baseline="0" dirty="0" smtClean="0"/>
              <a:t> there is a family of candidates for the Extraneous Requirement.</a:t>
            </a: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For a wide range of research has shown that success on B-tasks depends</a:t>
            </a:r>
            <a:r>
              <a:rPr lang="en-US" baseline="0" dirty="0" smtClean="0"/>
              <a:t> on executive function, working memory and attention.  This is true in two senses: first, developmentally, success on B-tasks comes with the acquisition of EF, working memory and so on.  Second, even in adults success on B-tasks appears to consume these resources.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So have we found the Extraneous Requirement?  No, I don</a:t>
            </a:r>
            <a:r>
              <a:rPr lang="fr-FR" baseline="0" dirty="0" smtClean="0"/>
              <a:t>’</a:t>
            </a:r>
            <a:r>
              <a:rPr lang="en-US" baseline="0" dirty="0" smtClean="0"/>
              <a:t>t think  It is a mistake to assume that representing false belief---or, indeed, representing any propositional attitude---does not intrinsically demand cognitive resources such as inhibitory control.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On any standard view, propositional attitudes such as beliefs form complex causal structures, have arbitrarily nest-able contents, interact with each other in </a:t>
            </a:r>
            <a:r>
              <a:rPr lang="en-US" baseline="0" dirty="0" err="1" smtClean="0"/>
              <a:t>uncodifiably</a:t>
            </a:r>
            <a:r>
              <a:rPr lang="en-US" baseline="0" dirty="0" smtClean="0"/>
              <a:t> complex ways and are individuated by their causal and normative roles in explaining thoughts and actions \</a:t>
            </a:r>
            <a:r>
              <a:rPr lang="en-US" baseline="0" dirty="0" err="1" smtClean="0"/>
              <a:t>citep</a:t>
            </a:r>
            <a:r>
              <a:rPr lang="en-US" baseline="0" dirty="0" smtClean="0"/>
              <a:t>[]{en_809, en_249}.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If there is anything representing which should consume scarce cognitive resources it is surely states with this combination of properties.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So there are sound theoretical reasons to suppose that representing false beliefs could intrinsically require inhibitory control and working memory \</a:t>
            </a:r>
            <a:r>
              <a:rPr lang="en-US" baseline="0" dirty="0" err="1" smtClean="0"/>
              <a:t>citep</a:t>
            </a:r>
            <a:r>
              <a:rPr lang="en-US" baseline="0" dirty="0" smtClean="0"/>
              <a:t>[see also][]{Russell:1999vr}.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sz="1200" kern="1200" baseline="0" dirty="0" smtClean="0">
              <a:solidFill>
                <a:srgbClr val="000000"/>
              </a:solidFill>
              <a:latin typeface="Times New Roman" charset="0"/>
              <a:ea typeface="+mn-ea"/>
              <a:cs typeface="+mn-cs"/>
            </a:endParaRP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baseline="0" dirty="0" smtClean="0">
                <a:solidFill>
                  <a:srgbClr val="000000"/>
                </a:solidFill>
                <a:latin typeface="Times New Roman" charset="0"/>
                <a:ea typeface="+mn-ea"/>
                <a:cs typeface="+mn-cs"/>
              </a:rPr>
              <a:t>This means: it *might* be that B-tasks impose an extraneous requirement.  But the mere fact that success depends on inhibitory control, attention and working memory does not imply that these B-tasks impose extraneous requirements.</a:t>
            </a:r>
            <a:endParaRPr lang="en-US" sz="1200" kern="1200" dirty="0" smtClean="0">
              <a:solidFill>
                <a:srgbClr val="000000"/>
              </a:solidFill>
              <a:latin typeface="Times New Roman" charset="0"/>
              <a:ea typeface="+mn-ea"/>
              <a:cs typeface="+mn-cs"/>
            </a:endParaRPr>
          </a:p>
        </p:txBody>
      </p:sp>
      <p:sp>
        <p:nvSpPr>
          <p:cNvPr id="4" name="Slide Number Placeholder 3"/>
          <p:cNvSpPr>
            <a:spLocks noGrp="1"/>
          </p:cNvSpPr>
          <p:nvPr>
            <p:ph type="sldNum" idx="10"/>
          </p:nvPr>
        </p:nvSpPr>
        <p:spPr/>
        <p:txBody>
          <a:bodyPr/>
          <a:lstStyle/>
          <a:p>
            <a:fld id="{24688D03-F045-B643-BD3A-F95C8B91471A}" type="slidenum">
              <a:rPr lang="en-GB" smtClean="0"/>
              <a:pPr/>
              <a:t>39</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a:t>
            </a:r>
            <a:r>
              <a:rPr lang="fr-FR" dirty="0" smtClean="0"/>
              <a:t>’</a:t>
            </a:r>
            <a:r>
              <a:rPr lang="en-US" dirty="0" err="1" smtClean="0"/>
              <a:t>ve</a:t>
            </a:r>
            <a:r>
              <a:rPr lang="en-US" dirty="0" smtClean="0"/>
              <a:t> argued so far is that we cannot straightforwardly reject any single premise of this argument.</a:t>
            </a:r>
          </a:p>
          <a:p>
            <a:r>
              <a:rPr lang="en-US" dirty="0" smtClean="0"/>
              <a:t>So we should look for non-straightforward ways to resolve the problem</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40</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could a non-straightforward</a:t>
            </a:r>
            <a:r>
              <a:rPr lang="en-GB" baseline="0" dirty="0" smtClean="0"/>
              <a:t> resolution involve?  First note that we get this kind of pattern in a variety of areas including physical cognition.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41</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2E4BEF-8983-8A40-A060-64E160E3D660}" type="slidenum">
              <a:rPr lang="en-GB"/>
              <a:pPr/>
              <a:t>42</a:t>
            </a:fld>
            <a:endParaRPr lang="en-GB"/>
          </a:p>
        </p:txBody>
      </p:sp>
      <p:sp>
        <p:nvSpPr>
          <p:cNvPr id="742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2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099956-E0D9-714A-A74C-55D37F64BAAC}" type="slidenum">
              <a:rPr lang="en-GB"/>
              <a:pPr/>
              <a:t>43</a:t>
            </a:fld>
            <a:endParaRPr lang="en-GB"/>
          </a:p>
        </p:txBody>
      </p:sp>
      <p:sp>
        <p:nvSpPr>
          <p:cNvPr id="744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In representing a belief you have to represent a subject, an attitude and a content.</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5AF5C2-8E4F-CD4C-82CC-40543771112F}" type="slidenum">
              <a:rPr lang="en-GB"/>
              <a:pPr/>
              <a:t>44</a:t>
            </a:fld>
            <a:endParaRPr lang="en-GB"/>
          </a:p>
        </p:txBody>
      </p:sp>
      <p:sp>
        <p:nvSpPr>
          <p:cNvPr id="74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8CE4B0-0A16-BB46-8E48-CC4C6472C527}" type="slidenum">
              <a:rPr lang="en-GB"/>
              <a:pPr/>
              <a:t>45</a:t>
            </a:fld>
            <a:endParaRPr lang="en-GB"/>
          </a:p>
        </p:txBody>
      </p:sp>
      <p:sp>
        <p:nvSpPr>
          <p:cNvPr id="7485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8547" name="Rectangle 3"/>
          <p:cNvSpPr>
            <a:spLocks noGrp="1" noChangeArrowheads="1"/>
          </p:cNvSpPr>
          <p:nvPr>
            <p:ph type="body" idx="1"/>
          </p:nvPr>
        </p:nvSpPr>
        <p:spPr/>
        <p:txBody>
          <a:bodyPr/>
          <a:lstStyle/>
          <a:p>
            <a:r>
              <a:rPr lang="en-GB"/>
              <a:t>One common error pattern among older children – look behind door next to barrier but on wrong side of it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460F0-1FE3-A940-BE96-2326A32EDB4B}" type="slidenum">
              <a:rPr lang="en-GB"/>
              <a:pPr/>
              <a:t>46</a:t>
            </a:fld>
            <a:endParaRPr lang="en-GB"/>
          </a:p>
        </p:txBody>
      </p:sp>
      <p:sp>
        <p:nvSpPr>
          <p:cNvPr id="76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60835" name="Rectangle 3"/>
          <p:cNvSpPr>
            <a:spLocks noGrp="1" noChangeArrowheads="1"/>
          </p:cNvSpPr>
          <p:nvPr>
            <p:ph type="body" idx="1"/>
          </p:nvPr>
        </p:nvSpPr>
        <p:spPr/>
        <p:txBody>
          <a:bodyPr/>
          <a:lstStyle/>
          <a:p>
            <a:r>
              <a:rPr lang="en-US" dirty="0" smtClean="0"/>
              <a:t>2.5-year-olds look longer when experimenter removes the ball from behind the wrong door, but don't reach to the correct door </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2.5-year-olds look longer when experimenter removes the ball from behind the wrong door, but don't reach to the correct door </a:t>
            </a:r>
          </a:p>
          <a:p>
            <a:endParaRPr lang="en-US" dirty="0" smtClean="0"/>
          </a:p>
          <a:p>
            <a:r>
              <a:rPr lang="en-US" dirty="0" smtClean="0"/>
              <a:t>Although the most studied case is false  belief, this discrepancy</a:t>
            </a:r>
            <a:r>
              <a:rPr lang="en-US" baseline="0" dirty="0" smtClean="0"/>
              <a:t> between measures is very common.  It occurs for tests involving physical reasoning, number, and speech; and probably also involving agency and space.</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47</a:t>
            </a:fld>
            <a:endParaRPr lang="en-GB"/>
          </a:p>
        </p:txBody>
      </p:sp>
    </p:spTree>
    <p:extLst>
      <p:ext uri="{BB962C8B-B14F-4D97-AF65-F5344CB8AC3E}">
        <p14:creationId xmlns:p14="http://schemas.microsoft.com/office/powerpoint/2010/main" val="3344800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step, then, is to distinguish two systems for representing beliefs, just as we have to distinguish multiple systems for representing causation, number, speech, space and the rest.</a:t>
            </a:r>
          </a:p>
          <a:p>
            <a:endParaRPr lang="en-US" baseline="0" dirty="0" smtClean="0"/>
          </a:p>
          <a:p>
            <a:r>
              <a:rPr lang="en-US" baseline="0" dirty="0" smtClean="0"/>
              <a:t>The distinction is between </a:t>
            </a:r>
            <a:r>
              <a:rPr lang="en-US" i="1" baseline="0" dirty="0" smtClean="0"/>
              <a:t>modular </a:t>
            </a:r>
            <a:r>
              <a:rPr lang="en-US" i="1" baseline="0" dirty="0" err="1" smtClean="0"/>
              <a:t>mindrreading</a:t>
            </a:r>
            <a:r>
              <a:rPr lang="en-US" i="1" baseline="0" dirty="0" smtClean="0"/>
              <a:t> </a:t>
            </a:r>
            <a:r>
              <a:rPr lang="en-US" i="0" baseline="0" dirty="0" smtClean="0"/>
              <a:t>and </a:t>
            </a:r>
            <a:r>
              <a:rPr lang="en-US" i="1" baseline="0" dirty="0" err="1" smtClean="0"/>
              <a:t>nonmodular</a:t>
            </a:r>
            <a:r>
              <a:rPr lang="en-US" i="1" baseline="0" dirty="0" smtClean="0"/>
              <a:t> mindreading</a:t>
            </a:r>
            <a:r>
              <a:rPr lang="en-US" i="0" baseline="0" dirty="0" smtClean="0"/>
              <a:t>.</a:t>
            </a:r>
            <a:endParaRPr lang="en-US" baseline="0" dirty="0" smtClean="0"/>
          </a:p>
          <a:p>
            <a:endParaRPr lang="en-US" baseline="0" dirty="0" smtClean="0"/>
          </a:p>
          <a:p>
            <a:r>
              <a:rPr lang="en-US" baseline="0" dirty="0" smtClean="0"/>
              <a:t>But this distinction, although formally it removes the contradiction, raises a hard question.</a:t>
            </a:r>
          </a:p>
          <a:p>
            <a:r>
              <a:rPr lang="en-US" baseline="0" dirty="0" smtClean="0"/>
              <a:t>How could belief ascription be modular?</a:t>
            </a:r>
          </a:p>
          <a:p>
            <a:r>
              <a:rPr lang="en-US" baseline="0" dirty="0" smtClean="0"/>
              <a:t>On the face of it, anything you know, anything at all, can be relevant to a belief ascription.  So representing and ascribing beliefs looks to be a paradigm case of the sort of thing that cannot be modular.  </a:t>
            </a:r>
          </a:p>
          <a:p>
            <a:r>
              <a:rPr lang="en-US" baseline="0" dirty="0" smtClean="0"/>
              <a:t>So we need to do more work to make this proposal plausible, to make it more than a merely formal move.</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mn-ea"/>
                <a:cs typeface="+mn-cs"/>
              </a:rPr>
              <a:t>We need to ask, what is a representation of belief?</a:t>
            </a:r>
          </a:p>
          <a:p>
            <a:r>
              <a:rPr lang="en-US" sz="1200" kern="1200" dirty="0" smtClean="0">
                <a:solidFill>
                  <a:srgbClr val="000000"/>
                </a:solidFill>
                <a:latin typeface="Times New Roman" charset="0"/>
                <a:ea typeface="+mn-ea"/>
                <a:cs typeface="+mn-cs"/>
              </a:rPr>
              <a:t>there is no a priori reason to assume that all subjects who represent beliefs represent them with perfect accuracy</a:t>
            </a:r>
          </a:p>
        </p:txBody>
      </p:sp>
      <p:sp>
        <p:nvSpPr>
          <p:cNvPr id="4" name="Slide Number Placeholder 3"/>
          <p:cNvSpPr>
            <a:spLocks noGrp="1"/>
          </p:cNvSpPr>
          <p:nvPr>
            <p:ph type="sldNum" idx="10"/>
          </p:nvPr>
        </p:nvSpPr>
        <p:spPr/>
        <p:txBody>
          <a:bodyPr/>
          <a:lstStyle/>
          <a:p>
            <a:fld id="{24688D03-F045-B643-BD3A-F95C8B91471A}" type="slidenum">
              <a:rPr lang="en-GB" smtClean="0"/>
              <a:pPr/>
              <a:t>49</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mn-ea"/>
                <a:cs typeface="+mn-cs"/>
              </a:rPr>
              <a:t>An analogy may help \</a:t>
            </a:r>
            <a:r>
              <a:rPr lang="en-US" sz="1200" kern="1200" dirty="0" err="1" smtClean="0">
                <a:solidFill>
                  <a:srgbClr val="000000"/>
                </a:solidFill>
                <a:latin typeface="Times New Roman" charset="0"/>
                <a:ea typeface="+mn-ea"/>
                <a:cs typeface="+mn-cs"/>
              </a:rPr>
              <a:t>citep</a:t>
            </a:r>
            <a:r>
              <a:rPr lang="en-US" sz="1200" kern="1200" dirty="0" smtClean="0">
                <a:solidFill>
                  <a:srgbClr val="000000"/>
                </a:solidFill>
                <a:latin typeface="Times New Roman" charset="0"/>
                <a:ea typeface="+mn-ea"/>
                <a:cs typeface="+mn-cs"/>
              </a:rPr>
              <a:t>[this is based on][]{matthews:2007_measure}.</a:t>
            </a:r>
          </a:p>
          <a:p>
            <a:r>
              <a:rPr lang="en-US" sz="1200" kern="1200" dirty="0" smtClean="0">
                <a:solidFill>
                  <a:srgbClr val="000000"/>
                </a:solidFill>
                <a:latin typeface="Times New Roman" charset="0"/>
                <a:ea typeface="+mn-ea"/>
                <a:cs typeface="+mn-cs"/>
              </a:rPr>
              <a:t>There are various ways to represent the efficiency of your car.</a:t>
            </a:r>
          </a:p>
          <a:p>
            <a:r>
              <a:rPr lang="en-US" sz="1200" kern="1200" dirty="0" smtClean="0">
                <a:solidFill>
                  <a:srgbClr val="000000"/>
                </a:solidFill>
                <a:latin typeface="Times New Roman" charset="0"/>
                <a:ea typeface="+mn-ea"/>
                <a:cs typeface="+mn-cs"/>
              </a:rPr>
              <a:t>If you were very exact, you might use a measure relating force to fuel consumption.</a:t>
            </a:r>
          </a:p>
          <a:p>
            <a:r>
              <a:rPr lang="en-US" sz="1200" kern="1200" dirty="0" smtClean="0">
                <a:solidFill>
                  <a:srgbClr val="000000"/>
                </a:solidFill>
                <a:latin typeface="Times New Roman" charset="0"/>
                <a:ea typeface="+mn-ea"/>
                <a:cs typeface="+mn-cs"/>
              </a:rPr>
              <a:t>But many people will instead measure distance in relation to fuel consumption,</a:t>
            </a:r>
          </a:p>
          <a:p>
            <a:r>
              <a:rPr lang="en-US" sz="1200" kern="1200" dirty="0" smtClean="0">
                <a:solidFill>
                  <a:srgbClr val="000000"/>
                </a:solidFill>
                <a:latin typeface="Times New Roman" charset="0"/>
                <a:ea typeface="+mn-ea"/>
                <a:cs typeface="+mn-cs"/>
              </a:rPr>
              <a:t>or even just fuel consumption in relation to periods of time (perhaps monthly).</a:t>
            </a:r>
          </a:p>
          <a:p>
            <a:r>
              <a:rPr lang="en-US" sz="1200" kern="1200" dirty="0" smtClean="0">
                <a:solidFill>
                  <a:srgbClr val="000000"/>
                </a:solidFill>
                <a:latin typeface="Times New Roman" charset="0"/>
                <a:ea typeface="+mn-ea"/>
                <a:cs typeface="+mn-cs"/>
              </a:rPr>
              <a:t>The point is that we have different ways of representing (measuring) efficiency.</a:t>
            </a:r>
          </a:p>
          <a:p>
            <a:r>
              <a:rPr lang="en-US" sz="1200" kern="1200" dirty="0" smtClean="0">
                <a:solidFill>
                  <a:srgbClr val="000000"/>
                </a:solidFill>
                <a:latin typeface="Times New Roman" charset="0"/>
                <a:ea typeface="+mn-ea"/>
                <a:cs typeface="+mn-cs"/>
              </a:rPr>
              <a:t>Some of these are highly flexible in the sense that they can cope with variations in landscape and even gravity but they are also more costly to implement in terms of the time and background knowledge they demand;</a:t>
            </a:r>
          </a:p>
          <a:p>
            <a:r>
              <a:rPr lang="en-US" sz="1200" kern="1200" dirty="0" smtClean="0">
                <a:solidFill>
                  <a:srgbClr val="000000"/>
                </a:solidFill>
                <a:latin typeface="Times New Roman" charset="0"/>
                <a:ea typeface="+mn-ea"/>
                <a:cs typeface="+mn-cs"/>
              </a:rPr>
              <a:t>while others are less costly to implement but also more limited in the sense that they only work in a more limited range of circumstances (perhaps only when the car is used in roughly the same way each month).</a:t>
            </a:r>
          </a:p>
          <a:p>
            <a:r>
              <a:rPr lang="en-US" sz="1200" kern="1200" dirty="0" smtClean="0">
                <a:solidFill>
                  <a:srgbClr val="000000"/>
                </a:solidFill>
                <a:latin typeface="Times New Roman" charset="0"/>
                <a:ea typeface="+mn-ea"/>
                <a:cs typeface="+mn-cs"/>
              </a:rPr>
              <a:t>What I am suggesting is that there is a parallel for representing (measuring) belief.</a:t>
            </a:r>
          </a:p>
          <a:p>
            <a:r>
              <a:rPr lang="en-US" sz="1200" kern="1200" dirty="0" smtClean="0">
                <a:solidFill>
                  <a:srgbClr val="000000"/>
                </a:solidFill>
                <a:latin typeface="Times New Roman" charset="0"/>
                <a:ea typeface="+mn-ea"/>
                <a:cs typeface="+mn-cs"/>
              </a:rPr>
              <a:t>On rich conceptions of belief, accurately representing belief will enable one to make fine-grained distinctions and to track complex contents, and this will demand conceptual sophistication and impose cognitive demands.</a:t>
            </a:r>
          </a:p>
          <a:p>
            <a:r>
              <a:rPr lang="en-US" sz="1200" kern="1200" dirty="0" smtClean="0">
                <a:solidFill>
                  <a:srgbClr val="000000"/>
                </a:solidFill>
                <a:latin typeface="Times New Roman" charset="0"/>
                <a:ea typeface="+mn-ea"/>
                <a:cs typeface="+mn-cs"/>
              </a:rPr>
              <a:t>On other, simpler conceptions of belief, accurately representing belief will yield less flexibility in distinguishing what others belief and in predicting their actions but the reduced flexibility in greater cognitive efficiency.</a:t>
            </a:r>
          </a:p>
          <a:p>
            <a:endParaRPr lang="en-US" sz="1200" kern="1200" dirty="0" smtClean="0">
              <a:solidFill>
                <a:srgbClr val="000000"/>
              </a:solidFill>
              <a:latin typeface="Times New Roman" charset="0"/>
              <a:ea typeface="+mn-ea"/>
              <a:cs typeface="+mn-cs"/>
            </a:endParaRPr>
          </a:p>
        </p:txBody>
      </p:sp>
      <p:sp>
        <p:nvSpPr>
          <p:cNvPr id="4" name="Slide Number Placeholder 3"/>
          <p:cNvSpPr>
            <a:spLocks noGrp="1"/>
          </p:cNvSpPr>
          <p:nvPr>
            <p:ph type="sldNum" idx="10"/>
          </p:nvPr>
        </p:nvSpPr>
        <p:spPr/>
        <p:txBody>
          <a:bodyPr/>
          <a:lstStyle/>
          <a:p>
            <a:fld id="{24688D03-F045-B643-BD3A-F95C8B91471A}" type="slidenum">
              <a:rPr lang="en-GB" smtClean="0"/>
              <a:pPr/>
              <a:t>50</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mn-ea"/>
                <a:cs typeface="+mn-cs"/>
              </a:rPr>
              <a:t>Whatever belief actually is, </a:t>
            </a:r>
          </a:p>
          <a:p>
            <a:r>
              <a:rPr lang="en-US" sz="1200" kern="1200" dirty="0" smtClean="0">
                <a:solidFill>
                  <a:srgbClr val="000000"/>
                </a:solidFill>
                <a:latin typeface="Times New Roman" charset="0"/>
                <a:ea typeface="+mn-ea"/>
                <a:cs typeface="+mn-cs"/>
              </a:rPr>
              <a:t>there may be multiple ways of representing it,</a:t>
            </a:r>
          </a:p>
          <a:p>
            <a:r>
              <a:rPr lang="en-US" sz="1200" kern="1200" dirty="0" smtClean="0">
                <a:solidFill>
                  <a:srgbClr val="000000"/>
                </a:solidFill>
                <a:latin typeface="Times New Roman" charset="0"/>
                <a:ea typeface="+mn-ea"/>
                <a:cs typeface="+mn-cs"/>
              </a:rPr>
              <a:t>just as there are multiple ways of measuring fuel efficiency.</a:t>
            </a:r>
          </a:p>
          <a:p>
            <a:r>
              <a:rPr lang="en-US" sz="1200" kern="1200" dirty="0" smtClean="0">
                <a:solidFill>
                  <a:srgbClr val="000000"/>
                </a:solidFill>
                <a:latin typeface="Times New Roman" charset="0"/>
                <a:ea typeface="+mn-ea"/>
                <a:cs typeface="+mn-cs"/>
              </a:rPr>
              <a:t>Different ways of representing belief will vary in how flexible they are and how demanding they are to implement.</a:t>
            </a:r>
          </a:p>
          <a:p>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Saying that a subject can represent beliefs is like saying that she can represent fuel efficiency.</a:t>
            </a:r>
          </a:p>
          <a:p>
            <a:r>
              <a:rPr lang="en-US" sz="1200" kern="1200" dirty="0" smtClean="0">
                <a:solidFill>
                  <a:srgbClr val="000000"/>
                </a:solidFill>
                <a:latin typeface="Times New Roman" charset="0"/>
                <a:ea typeface="+mn-ea"/>
                <a:cs typeface="+mn-cs"/>
              </a:rPr>
              <a:t>It leaves open the question of how she represents beliefs.</a:t>
            </a:r>
          </a:p>
          <a:p>
            <a:r>
              <a:rPr lang="en-US" sz="1200" kern="1200" dirty="0" smtClean="0">
                <a:solidFill>
                  <a:srgbClr val="000000"/>
                </a:solidFill>
                <a:latin typeface="Times New Roman" charset="0"/>
                <a:ea typeface="+mn-ea"/>
                <a:cs typeface="+mn-cs"/>
              </a:rPr>
              <a:t>For instance, does she represent the contents of beliefs as simple tuples, as propositions of some kind, as images or maps, or what?</a:t>
            </a:r>
          </a:p>
          <a:p>
            <a:r>
              <a:rPr lang="en-US" sz="1200" kern="1200" dirty="0" smtClean="0">
                <a:solidFill>
                  <a:srgbClr val="000000"/>
                </a:solidFill>
                <a:latin typeface="Times New Roman" charset="0"/>
                <a:ea typeface="+mn-ea"/>
                <a:cs typeface="+mn-cs"/>
              </a:rPr>
              <a:t>The answer may vary for different subjects.</a:t>
            </a:r>
          </a:p>
          <a:p>
            <a:r>
              <a:rPr lang="en-US" sz="1200" kern="1200" dirty="0" smtClean="0">
                <a:solidFill>
                  <a:srgbClr val="000000"/>
                </a:solidFill>
                <a:latin typeface="Times New Roman" charset="0"/>
                <a:ea typeface="+mn-ea"/>
                <a:cs typeface="+mn-cs"/>
              </a:rPr>
              <a:t>And of course a single subject may use multiple ways of representing beliefs in different contexts (much as a single subject might rely on different ways of measuring fuel efficiency in different contexts).</a:t>
            </a:r>
          </a:p>
          <a:p>
            <a:r>
              <a:rPr lang="en-US" sz="1200" kern="1200" dirty="0" smtClean="0">
                <a:solidFill>
                  <a:srgbClr val="000000"/>
                </a:solidFill>
                <a:latin typeface="Times New Roman" charset="0"/>
                <a:ea typeface="+mn-ea"/>
                <a:cs typeface="+mn-cs"/>
              </a:rPr>
              <a:t>It is striking that almost no research has directly addressed the issue of how beliefs are represented in infants, children or adults.</a:t>
            </a:r>
          </a:p>
          <a:p>
            <a:endParaRPr lang="en-US" sz="1200" kern="1200" dirty="0" smtClean="0">
              <a:solidFill>
                <a:srgbClr val="000000"/>
              </a:solidFill>
              <a:latin typeface="Times New Roman" charset="0"/>
              <a:ea typeface="+mn-ea"/>
              <a:cs typeface="+mn-cs"/>
            </a:endParaRPr>
          </a:p>
        </p:txBody>
      </p:sp>
      <p:sp>
        <p:nvSpPr>
          <p:cNvPr id="4" name="Slide Number Placeholder 3"/>
          <p:cNvSpPr>
            <a:spLocks noGrp="1"/>
          </p:cNvSpPr>
          <p:nvPr>
            <p:ph type="sldNum" idx="10"/>
          </p:nvPr>
        </p:nvSpPr>
        <p:spPr/>
        <p:txBody>
          <a:bodyPr/>
          <a:lstStyle/>
          <a:p>
            <a:fld id="{24688D03-F045-B643-BD3A-F95C8B91471A}" type="slidenum">
              <a:rPr lang="en-GB" smtClean="0"/>
              <a:pPr/>
              <a:t>51</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a:t>
            </a:r>
            <a:r>
              <a:rPr lang="en-US" baseline="0" dirty="0" smtClean="0"/>
              <a:t> step, then, is to distinguish different measures of belief, different things representing which might enable you to track beliefs.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52</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motivated asking</a:t>
            </a:r>
            <a:r>
              <a:rPr lang="en-US" baseline="0" dirty="0" smtClean="0"/>
              <a:t> this question.</a:t>
            </a:r>
          </a:p>
          <a:p>
            <a:r>
              <a:rPr lang="en-US" baseline="0" dirty="0" smtClean="0"/>
              <a:t>The point is that  it</a:t>
            </a:r>
            <a:r>
              <a:rPr lang="fr-FR" baseline="0" dirty="0" smtClean="0"/>
              <a:t>’</a:t>
            </a:r>
            <a:r>
              <a:rPr lang="en-US" baseline="0" dirty="0" smtClean="0"/>
              <a:t>s not enough to answer simply by saying </a:t>
            </a:r>
            <a:r>
              <a:rPr lang="fr-FR" baseline="0" dirty="0" smtClean="0"/>
              <a:t>’</a:t>
            </a:r>
            <a:r>
              <a:rPr lang="en-US" baseline="0" dirty="0" smtClean="0"/>
              <a:t>belief</a:t>
            </a:r>
            <a:r>
              <a:rPr lang="fr-FR" baseline="0" dirty="0" smtClean="0"/>
              <a:t>’</a:t>
            </a:r>
            <a:r>
              <a:rPr lang="en-US" baseline="0" dirty="0" smtClean="0"/>
              <a:t>.</a:t>
            </a:r>
          </a:p>
          <a:p>
            <a:r>
              <a:rPr lang="en-US" baseline="0" dirty="0" smtClean="0"/>
              <a:t>We need to know </a:t>
            </a:r>
            <a:r>
              <a:rPr lang="en-US" i="1" baseline="0" dirty="0" smtClean="0"/>
              <a:t>how </a:t>
            </a:r>
            <a:r>
              <a:rPr lang="en-US" i="0" baseline="0" dirty="0" smtClean="0"/>
              <a:t>they represent (measure) beliefs.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53</a:t>
            </a:fld>
            <a:endParaRPr lang="en-GB" dirty="0"/>
          </a:p>
        </p:txBody>
      </p:sp>
    </p:spTree>
    <p:extLst>
      <p:ext uri="{BB962C8B-B14F-4D97-AF65-F5344CB8AC3E}">
        <p14:creationId xmlns:p14="http://schemas.microsoft.com/office/powerpoint/2010/main" val="2811222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First, you have to specify what sort of abstract objects they are using to distinguish among the contents of beliefs.</a:t>
            </a:r>
          </a:p>
          <a:p>
            <a:r>
              <a:rPr lang="en-US" baseline="0" dirty="0" smtClean="0"/>
              <a:t>This is analogous to specifying what sort of scale someone is using when they represent the temperatures of things.</a:t>
            </a:r>
          </a:p>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B60E5A-1E73-884E-B355-21A44D6FBEA0}" type="slidenum">
              <a:rPr lang="en-US"/>
              <a:pPr/>
              <a:t>55</a:t>
            </a:fld>
            <a:endParaRPr lang="en-US"/>
          </a:p>
        </p:txBody>
      </p:sp>
      <p:sp>
        <p:nvSpPr>
          <p:cNvPr id="31745" name="Rectangle 1"/>
          <p:cNvSpPr>
            <a:spLocks noGrp="1" noRot="1" noChangeAspect="1" noChangeArrowheads="1"/>
          </p:cNvSpPr>
          <p:nvPr>
            <p:ph type="sldImg"/>
          </p:nvPr>
        </p:nvSpPr>
        <p:spPr>
          <a:ln/>
          <a:extLst>
            <a:ext uri="{FAA26D3D-D897-4be2-8F04-BA451C77F1D7}">
              <ma14:placeholderFlag xmlns:ma14="http://schemas.microsoft.com/office/mac/drawingml/2011/main" val="1"/>
            </a:ext>
          </a:extLst>
        </p:spPr>
      </p:sp>
      <p:sp>
        <p:nvSpPr>
          <p:cNvPr id="31746" name="Rectangle 2"/>
          <p:cNvSpPr>
            <a:spLocks noGrp="1" noChangeArrowheads="1"/>
          </p:cNvSpPr>
          <p:nvPr>
            <p:ph type="body" idx="1"/>
          </p:nvPr>
        </p:nvSpPr>
        <p:spPr/>
        <p:txBody>
          <a:bodyPr lIns="0" tIns="0" rIns="0" bIns="0"/>
          <a:lstStyle/>
          <a:p>
            <a:pPr>
              <a:lnSpc>
                <a:spcPct val="95000"/>
              </a:lnSpc>
              <a:spcBef>
                <a:spcPct val="0"/>
              </a:spcBef>
            </a:pPr>
            <a:endParaRPr lang="en-US" sz="1600" dirty="0">
              <a:solidFill>
                <a:srgbClr val="000000"/>
              </a:solidFill>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B60E5A-1E73-884E-B355-21A44D6FBEA0}" type="slidenum">
              <a:rPr lang="en-US"/>
              <a:pPr/>
              <a:t>56</a:t>
            </a:fld>
            <a:endParaRPr lang="en-US"/>
          </a:p>
        </p:txBody>
      </p:sp>
      <p:sp>
        <p:nvSpPr>
          <p:cNvPr id="31745" name="Rectangle 1"/>
          <p:cNvSpPr>
            <a:spLocks noGrp="1" noRot="1" noChangeAspect="1" noChangeArrowheads="1"/>
          </p:cNvSpPr>
          <p:nvPr>
            <p:ph type="sldImg"/>
          </p:nvPr>
        </p:nvSpPr>
        <p:spPr>
          <a:ln/>
          <a:extLst>
            <a:ext uri="{FAA26D3D-D897-4be2-8F04-BA451C77F1D7}">
              <ma14:placeholderFlag xmlns:ma14="http://schemas.microsoft.com/office/mac/drawingml/2011/main" val="1"/>
            </a:ext>
          </a:extLst>
        </p:spPr>
      </p:sp>
      <p:sp>
        <p:nvSpPr>
          <p:cNvPr id="31746" name="Rectangle 2"/>
          <p:cNvSpPr>
            <a:spLocks noGrp="1" noChangeArrowheads="1"/>
          </p:cNvSpPr>
          <p:nvPr>
            <p:ph type="body" idx="1"/>
          </p:nvPr>
        </p:nvSpPr>
        <p:spPr/>
        <p:txBody>
          <a:bodyPr lIns="0" tIns="0" rIns="0" bIns="0"/>
          <a:lstStyle/>
          <a:p>
            <a:pPr>
              <a:lnSpc>
                <a:spcPct val="95000"/>
              </a:lnSpc>
              <a:spcBef>
                <a:spcPct val="0"/>
              </a:spcBef>
            </a:pPr>
            <a:endParaRPr lang="en-US" sz="1600" dirty="0">
              <a:solidFill>
                <a:srgbClr val="000000"/>
              </a:solidFill>
              <a:latin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B60E5A-1E73-884E-B355-21A44D6FBEA0}" type="slidenum">
              <a:rPr lang="en-US"/>
              <a:pPr/>
              <a:t>57</a:t>
            </a:fld>
            <a:endParaRPr lang="en-US"/>
          </a:p>
        </p:txBody>
      </p:sp>
      <p:sp>
        <p:nvSpPr>
          <p:cNvPr id="31745" name="Rectangle 1"/>
          <p:cNvSpPr>
            <a:spLocks noGrp="1" noRot="1" noChangeAspect="1" noChangeArrowheads="1"/>
          </p:cNvSpPr>
          <p:nvPr>
            <p:ph type="sldImg"/>
          </p:nvPr>
        </p:nvSpPr>
        <p:spPr>
          <a:ln/>
          <a:extLst>
            <a:ext uri="{FAA26D3D-D897-4be2-8F04-BA451C77F1D7}">
              <ma14:placeholderFlag xmlns:ma14="http://schemas.microsoft.com/office/mac/drawingml/2011/main" val="1"/>
            </a:ext>
          </a:extLst>
        </p:spPr>
      </p:sp>
      <p:sp>
        <p:nvSpPr>
          <p:cNvPr id="31746" name="Rectangle 2"/>
          <p:cNvSpPr>
            <a:spLocks noGrp="1" noChangeArrowheads="1"/>
          </p:cNvSpPr>
          <p:nvPr>
            <p:ph type="body" idx="1"/>
          </p:nvPr>
        </p:nvSpPr>
        <p:spPr/>
        <p:txBody>
          <a:bodyPr lIns="0" tIns="0" rIns="0" bIns="0"/>
          <a:lstStyle/>
          <a:p>
            <a:pPr>
              <a:lnSpc>
                <a:spcPct val="95000"/>
              </a:lnSpc>
              <a:spcBef>
                <a:spcPct val="0"/>
              </a:spcBef>
            </a:pPr>
            <a:r>
              <a:rPr lang="en-US" sz="1600" dirty="0" smtClean="0">
                <a:solidFill>
                  <a:srgbClr val="000000"/>
                </a:solidFill>
                <a:latin typeface="Arial" charset="0"/>
              </a:rPr>
              <a:t>Paradigmatic examples of relational attitudes are things like </a:t>
            </a:r>
            <a:endParaRPr lang="en-US" sz="1600" dirty="0" smtClean="0"/>
          </a:p>
          <a:p>
            <a:pPr>
              <a:lnSpc>
                <a:spcPct val="95000"/>
              </a:lnSpc>
              <a:spcBef>
                <a:spcPct val="0"/>
              </a:spcBef>
            </a:pPr>
            <a:r>
              <a:rPr lang="en-US" sz="1600" dirty="0" smtClean="0">
                <a:solidFill>
                  <a:srgbClr val="000000"/>
                </a:solidFill>
                <a:latin typeface="Arial" charset="0"/>
              </a:rPr>
              <a:t>being excited by an event,</a:t>
            </a:r>
            <a:endParaRPr lang="en-US" sz="1600" dirty="0" smtClean="0"/>
          </a:p>
          <a:p>
            <a:pPr>
              <a:lnSpc>
                <a:spcPct val="95000"/>
              </a:lnSpc>
              <a:spcBef>
                <a:spcPct val="0"/>
              </a:spcBef>
            </a:pPr>
            <a:r>
              <a:rPr lang="en-US" sz="1600" dirty="0" smtClean="0">
                <a:solidFill>
                  <a:srgbClr val="000000"/>
                </a:solidFill>
                <a:latin typeface="Arial" charset="0"/>
              </a:rPr>
              <a:t>encountering an object,</a:t>
            </a:r>
            <a:endParaRPr lang="en-US" sz="1600" dirty="0" smtClean="0"/>
          </a:p>
          <a:p>
            <a:pPr>
              <a:lnSpc>
                <a:spcPct val="95000"/>
              </a:lnSpc>
              <a:spcBef>
                <a:spcPct val="0"/>
              </a:spcBef>
            </a:pPr>
            <a:r>
              <a:rPr lang="en-US" sz="1600" dirty="0" smtClean="0">
                <a:solidFill>
                  <a:srgbClr val="000000"/>
                </a:solidFill>
                <a:latin typeface="Arial" charset="0"/>
              </a:rPr>
              <a:t>or wanting some type of thing.</a:t>
            </a:r>
            <a:endParaRPr lang="en-US" sz="1600" dirty="0" smtClean="0"/>
          </a:p>
          <a:p>
            <a:pPr>
              <a:lnSpc>
                <a:spcPct val="95000"/>
              </a:lnSpc>
              <a:spcBef>
                <a:spcPct val="0"/>
              </a:spcBef>
            </a:pPr>
            <a:endParaRPr lang="en-US" sz="1600" dirty="0" smtClean="0">
              <a:solidFill>
                <a:srgbClr val="000000"/>
              </a:solidFill>
              <a:latin typeface="Arial" charset="0"/>
            </a:endParaRPr>
          </a:p>
          <a:p>
            <a:pPr>
              <a:lnSpc>
                <a:spcPct val="95000"/>
              </a:lnSpc>
              <a:spcBef>
                <a:spcPct val="0"/>
              </a:spcBef>
            </a:pPr>
            <a:endParaRPr lang="en-US" sz="1600" smtClean="0">
              <a:solidFill>
                <a:srgbClr val="000000"/>
              </a:solidFill>
              <a:latin typeface="Arial" charset="0"/>
            </a:endParaRPr>
          </a:p>
          <a:p>
            <a:pPr>
              <a:lnSpc>
                <a:spcPct val="95000"/>
              </a:lnSpc>
              <a:spcBef>
                <a:spcPct val="0"/>
              </a:spcBef>
            </a:pPr>
            <a:endParaRPr lang="en-US" sz="1600" dirty="0">
              <a:solidFill>
                <a:srgbClr val="000000"/>
              </a:solidFill>
              <a:latin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B60E5A-1E73-884E-B355-21A44D6FBEA0}" type="slidenum">
              <a:rPr lang="en-US"/>
              <a:pPr/>
              <a:t>58</a:t>
            </a:fld>
            <a:endParaRPr lang="en-US"/>
          </a:p>
        </p:txBody>
      </p:sp>
      <p:sp>
        <p:nvSpPr>
          <p:cNvPr id="31745" name="Rectangle 1"/>
          <p:cNvSpPr>
            <a:spLocks noGrp="1" noRot="1" noChangeAspect="1" noChangeArrowheads="1"/>
          </p:cNvSpPr>
          <p:nvPr>
            <p:ph type="sldImg"/>
          </p:nvPr>
        </p:nvSpPr>
        <p:spPr>
          <a:ln/>
          <a:extLst>
            <a:ext uri="{FAA26D3D-D897-4be2-8F04-BA451C77F1D7}">
              <ma14:placeholderFlag xmlns:ma14="http://schemas.microsoft.com/office/mac/drawingml/2011/main" val="1"/>
            </a:ext>
          </a:extLst>
        </p:spPr>
      </p:sp>
      <p:sp>
        <p:nvSpPr>
          <p:cNvPr id="31746"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whereas propositional attitudes have arbitrarily </a:t>
            </a:r>
            <a:r>
              <a:rPr lang="en-US" sz="1600" dirty="0" err="1">
                <a:solidFill>
                  <a:srgbClr val="000000"/>
                </a:solidFill>
                <a:latin typeface="Arial" charset="0"/>
              </a:rPr>
              <a:t>nestable</a:t>
            </a:r>
            <a:r>
              <a:rPr lang="en-US" sz="1600" dirty="0">
                <a:solidFill>
                  <a:srgbClr val="000000"/>
                </a:solidFill>
                <a:latin typeface="Arial" charset="0"/>
              </a:rPr>
              <a:t> contents,</a:t>
            </a:r>
            <a:endParaRPr lang="en-US" dirty="0"/>
          </a:p>
          <a:p>
            <a:pPr>
              <a:lnSpc>
                <a:spcPct val="95000"/>
              </a:lnSpc>
              <a:spcBef>
                <a:spcPct val="0"/>
              </a:spcBef>
            </a:pPr>
            <a:r>
              <a:rPr lang="en-US" sz="1600" dirty="0">
                <a:solidFill>
                  <a:srgbClr val="000000"/>
                </a:solidFill>
                <a:latin typeface="Arial" charset="0"/>
              </a:rPr>
              <a:t>relational attitudes have no contents</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whereas propositional attitudes have </a:t>
            </a:r>
            <a:r>
              <a:rPr lang="en-US" sz="1600" dirty="0" err="1">
                <a:solidFill>
                  <a:srgbClr val="000000"/>
                </a:solidFill>
                <a:latin typeface="Arial" charset="0"/>
              </a:rPr>
              <a:t>uncodifiably</a:t>
            </a:r>
            <a:r>
              <a:rPr lang="en-US" sz="1600" dirty="0">
                <a:solidFill>
                  <a:srgbClr val="000000"/>
                </a:solidFill>
                <a:latin typeface="Arial" charset="0"/>
              </a:rPr>
              <a:t> complex effects on action, </a:t>
            </a:r>
            <a:endParaRPr lang="en-US" dirty="0"/>
          </a:p>
          <a:p>
            <a:pPr>
              <a:lnSpc>
                <a:spcPct val="95000"/>
              </a:lnSpc>
              <a:spcBef>
                <a:spcPct val="0"/>
              </a:spcBef>
            </a:pPr>
            <a:r>
              <a:rPr lang="en-US" sz="1600" dirty="0">
                <a:solidFill>
                  <a:srgbClr val="000000"/>
                </a:solidFill>
                <a:latin typeface="Arial" charset="0"/>
              </a:rPr>
              <a:t>relational attitudes set parameters for action</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and whereas representing relational attitudes would permit a </a:t>
            </a:r>
            <a:r>
              <a:rPr lang="en-US" sz="1600" dirty="0" err="1">
                <a:solidFill>
                  <a:srgbClr val="000000"/>
                </a:solidFill>
                <a:latin typeface="Arial" charset="0"/>
              </a:rPr>
              <a:t>mindreader</a:t>
            </a:r>
            <a:r>
              <a:rPr lang="en-US" sz="1600" dirty="0">
                <a:solidFill>
                  <a:srgbClr val="000000"/>
                </a:solidFill>
                <a:latin typeface="Arial" charset="0"/>
              </a:rPr>
              <a:t> to track false beliefs involving mistakes about </a:t>
            </a:r>
            <a:endParaRPr lang="en-US" dirty="0"/>
          </a:p>
          <a:p>
            <a:pPr>
              <a:lnSpc>
                <a:spcPct val="95000"/>
              </a:lnSpc>
              <a:spcBef>
                <a:spcPct val="0"/>
              </a:spcBef>
            </a:pPr>
            <a:r>
              <a:rPr lang="en-US" sz="1600" dirty="0">
                <a:solidFill>
                  <a:srgbClr val="000000"/>
                </a:solidFill>
                <a:latin typeface="Arial" charset="0"/>
              </a:rPr>
              <a:t>   appearances,</a:t>
            </a:r>
            <a:endParaRPr lang="en-US" dirty="0"/>
          </a:p>
          <a:p>
            <a:pPr>
              <a:lnSpc>
                <a:spcPct val="95000"/>
              </a:lnSpc>
              <a:spcBef>
                <a:spcPct val="0"/>
              </a:spcBef>
            </a:pPr>
            <a:r>
              <a:rPr lang="en-US" sz="1600" dirty="0">
                <a:solidFill>
                  <a:srgbClr val="000000"/>
                </a:solidFill>
                <a:latin typeface="Arial" charset="0"/>
              </a:rPr>
              <a:t>   identity</a:t>
            </a:r>
            <a:endParaRPr lang="en-US" dirty="0"/>
          </a:p>
          <a:p>
            <a:pPr>
              <a:lnSpc>
                <a:spcPct val="95000"/>
              </a:lnSpc>
              <a:spcBef>
                <a:spcPct val="0"/>
              </a:spcBef>
            </a:pPr>
            <a:r>
              <a:rPr lang="en-US" sz="1600" dirty="0">
                <a:solidFill>
                  <a:srgbClr val="000000"/>
                </a:solidFill>
                <a:latin typeface="Arial" charset="0"/>
              </a:rPr>
              <a:t> and </a:t>
            </a:r>
            <a:endParaRPr lang="en-US" dirty="0"/>
          </a:p>
          <a:p>
            <a:pPr>
              <a:lnSpc>
                <a:spcPct val="95000"/>
              </a:lnSpc>
              <a:spcBef>
                <a:spcPct val="0"/>
              </a:spcBef>
            </a:pPr>
            <a:r>
              <a:rPr lang="en-US" sz="1600" dirty="0">
                <a:solidFill>
                  <a:srgbClr val="000000"/>
                </a:solidFill>
                <a:latin typeface="Arial" charset="0"/>
              </a:rPr>
              <a:t>    existence,</a:t>
            </a:r>
            <a:endParaRPr lang="en-US" dirty="0"/>
          </a:p>
          <a:p>
            <a:pPr>
              <a:lnSpc>
                <a:spcPct val="95000"/>
              </a:lnSpc>
              <a:spcBef>
                <a:spcPct val="0"/>
              </a:spcBef>
            </a:pPr>
            <a:r>
              <a:rPr lang="en-US" sz="1600" dirty="0">
                <a:solidFill>
                  <a:srgbClr val="000000"/>
                </a:solidFill>
                <a:latin typeface="Arial" charset="0"/>
              </a:rPr>
              <a:t>representing relational attitudes would allow one to track only a limited range of false beliefs about properties such as location, </a:t>
            </a:r>
            <a:r>
              <a:rPr lang="en-US" sz="1600" dirty="0" err="1">
                <a:solidFill>
                  <a:srgbClr val="000000"/>
                </a:solidFill>
                <a:latin typeface="Arial" charset="0"/>
              </a:rPr>
              <a:t>colour</a:t>
            </a:r>
            <a:r>
              <a:rPr lang="en-US" sz="1600" dirty="0">
                <a:solidFill>
                  <a:srgbClr val="000000"/>
                </a:solidFill>
                <a:latin typeface="Arial" charset="0"/>
              </a:rPr>
              <a:t> and shape.</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So consider this hypothesis:</a:t>
            </a:r>
            <a:endParaRPr lang="en-US" dirty="0"/>
          </a:p>
          <a:p>
            <a:pPr>
              <a:lnSpc>
                <a:spcPct val="95000"/>
              </a:lnSpc>
              <a:spcBef>
                <a:spcPct val="0"/>
              </a:spcBef>
            </a:pPr>
            <a:r>
              <a:rPr lang="en-US" sz="1600" dirty="0">
                <a:solidFill>
                  <a:srgbClr val="000000"/>
                </a:solidFill>
                <a:latin typeface="Arial" charset="0"/>
              </a:rPr>
              <a:t>whereas non</a:t>
            </a:r>
            <a:r>
              <a:rPr lang="en-US" sz="1600" dirty="0" smtClean="0">
                <a:solidFill>
                  <a:srgbClr val="000000"/>
                </a:solidFill>
                <a:latin typeface="Arial" charset="0"/>
              </a:rPr>
              <a:t>-modular </a:t>
            </a:r>
            <a:r>
              <a:rPr lang="en-US" sz="1600" dirty="0">
                <a:solidFill>
                  <a:srgbClr val="000000"/>
                </a:solidFill>
                <a:latin typeface="Arial" charset="0"/>
              </a:rPr>
              <a:t>mindreading involves representing propositional attitudes,</a:t>
            </a:r>
            <a:endParaRPr lang="en-US" dirty="0"/>
          </a:p>
          <a:p>
            <a:pPr>
              <a:lnSpc>
                <a:spcPct val="95000"/>
              </a:lnSpc>
              <a:spcBef>
                <a:spcPct val="0"/>
              </a:spcBef>
            </a:pPr>
            <a:r>
              <a:rPr lang="en-US" sz="1600" dirty="0" smtClean="0">
                <a:solidFill>
                  <a:srgbClr val="000000"/>
                </a:solidFill>
                <a:latin typeface="Arial" charset="0"/>
              </a:rPr>
              <a:t>modular mindreading </a:t>
            </a:r>
            <a:r>
              <a:rPr lang="en-US" sz="1600" dirty="0">
                <a:solidFill>
                  <a:srgbClr val="000000"/>
                </a:solidFill>
                <a:latin typeface="Arial" charset="0"/>
              </a:rPr>
              <a:t>involves representing relational attitudes only.</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This hypothesis, if true, would explain why </a:t>
            </a:r>
            <a:r>
              <a:rPr lang="en-US" sz="1600" dirty="0" smtClean="0">
                <a:solidFill>
                  <a:srgbClr val="000000"/>
                </a:solidFill>
                <a:latin typeface="Arial" charset="0"/>
              </a:rPr>
              <a:t>modular mindreading </a:t>
            </a:r>
            <a:r>
              <a:rPr lang="en-US" sz="1600" dirty="0">
                <a:solidFill>
                  <a:srgbClr val="000000"/>
                </a:solidFill>
                <a:latin typeface="Arial" charset="0"/>
              </a:rPr>
              <a:t>is less demanding than full-blown mindreading.</a:t>
            </a:r>
            <a:endParaRPr lang="en-US" dirty="0"/>
          </a:p>
          <a:p>
            <a:pPr>
              <a:lnSpc>
                <a:spcPct val="95000"/>
              </a:lnSpc>
              <a:spcBef>
                <a:spcPct val="0"/>
              </a:spcBef>
            </a:pPr>
            <a:endParaRPr lang="en-US" sz="1600" dirty="0">
              <a:solidFill>
                <a:srgbClr val="000000"/>
              </a:solidFill>
              <a:latin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B60E5A-1E73-884E-B355-21A44D6FBEA0}" type="slidenum">
              <a:rPr lang="en-US"/>
              <a:pPr/>
              <a:t>59</a:t>
            </a:fld>
            <a:endParaRPr lang="en-US"/>
          </a:p>
        </p:txBody>
      </p:sp>
      <p:sp>
        <p:nvSpPr>
          <p:cNvPr id="31745" name="Rectangle 1"/>
          <p:cNvSpPr>
            <a:spLocks noGrp="1" noRot="1" noChangeAspect="1" noChangeArrowheads="1"/>
          </p:cNvSpPr>
          <p:nvPr>
            <p:ph type="sldImg"/>
          </p:nvPr>
        </p:nvSpPr>
        <p:spPr>
          <a:ln/>
          <a:extLst>
            <a:ext uri="{FAA26D3D-D897-4be2-8F04-BA451C77F1D7}">
              <ma14:placeholderFlag xmlns:ma14="http://schemas.microsoft.com/office/mac/drawingml/2011/main" val="1"/>
            </a:ext>
          </a:extLst>
        </p:spPr>
      </p:sp>
      <p:sp>
        <p:nvSpPr>
          <p:cNvPr id="31746" name="Rectangle 2"/>
          <p:cNvSpPr>
            <a:spLocks noGrp="1" noChangeArrowheads="1"/>
          </p:cNvSpPr>
          <p:nvPr>
            <p:ph type="body" idx="1"/>
          </p:nvPr>
        </p:nvSpPr>
        <p:spPr/>
        <p:txBody>
          <a:bodyPr lIns="0" tIns="0" rIns="0" bIns="0"/>
          <a:lstStyle/>
          <a:p>
            <a:pPr>
              <a:lnSpc>
                <a:spcPct val="95000"/>
              </a:lnSpc>
              <a:spcBef>
                <a:spcPct val="0"/>
              </a:spcBef>
            </a:pPr>
            <a:r>
              <a:rPr lang="en-US" sz="1600" dirty="0" smtClean="0">
                <a:solidFill>
                  <a:srgbClr val="000000"/>
                </a:solidFill>
                <a:latin typeface="Arial" charset="0"/>
              </a:rPr>
              <a:t/>
            </a:r>
            <a:br>
              <a:rPr lang="en-US" sz="1600" dirty="0" smtClean="0">
                <a:solidFill>
                  <a:srgbClr val="000000"/>
                </a:solidFill>
                <a:latin typeface="Arial" charset="0"/>
              </a:rPr>
            </a:br>
            <a:r>
              <a:rPr lang="en-US" sz="1600" dirty="0" smtClean="0">
                <a:solidFill>
                  <a:srgbClr val="000000"/>
                </a:solidFill>
                <a:latin typeface="Arial" charset="0"/>
              </a:rPr>
              <a:t>This hypothesis also has the virtue of indicating what sort of limits could distinguish modular from non-modular mindreading ...</a:t>
            </a:r>
            <a:endParaRPr lang="en-US" sz="1600" dirty="0">
              <a:solidFill>
                <a:srgbClr val="000000"/>
              </a:solidFill>
              <a:latin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DF6E98-CB6F-7446-863E-542FF0F14BC4}" type="slidenum">
              <a:rPr lang="en-US"/>
              <a:pPr/>
              <a:t>60</a:t>
            </a:fld>
            <a:endParaRPr lang="en-US"/>
          </a:p>
        </p:txBody>
      </p:sp>
      <p:sp>
        <p:nvSpPr>
          <p:cNvPr id="35841" name="Rectangle 1"/>
          <p:cNvSpPr>
            <a:spLocks noGrp="1" noRot="1" noChangeAspect="1" noChangeArrowheads="1"/>
          </p:cNvSpPr>
          <p:nvPr>
            <p:ph type="sldImg"/>
          </p:nvPr>
        </p:nvSpPr>
        <p:spPr>
          <a:ln/>
          <a:extLst>
            <a:ext uri="{FAA26D3D-D897-4be2-8F04-BA451C77F1D7}">
              <ma14:placeholderFlag xmlns:ma14="http://schemas.microsoft.com/office/mac/drawingml/2011/main" val="1"/>
            </a:ext>
          </a:extLst>
        </p:spPr>
      </p:sp>
      <p:sp>
        <p:nvSpPr>
          <p:cNvPr id="35842" name="Rectangle 2"/>
          <p:cNvSpPr>
            <a:spLocks noGrp="1" noChangeArrowheads="1"/>
          </p:cNvSpPr>
          <p:nvPr>
            <p:ph type="body" idx="1"/>
          </p:nvPr>
        </p:nvSpPr>
        <p:spPr/>
        <p:txBody>
          <a:bodyPr lIns="0" tIns="0" rIns="0" bIns="0"/>
          <a:lstStyle/>
          <a:p>
            <a:pPr>
              <a:lnSpc>
                <a:spcPct val="95000"/>
              </a:lnSpc>
              <a:spcBef>
                <a:spcPct val="0"/>
              </a:spcBef>
            </a:pPr>
            <a:r>
              <a:rPr lang="en-US" sz="1600" dirty="0">
                <a:solidFill>
                  <a:srgbClr val="000000"/>
                </a:solidFill>
                <a:latin typeface="Arial" charset="0"/>
              </a:rPr>
              <a:t>for the hypothesis suggests that </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 </a:t>
            </a:r>
            <a:r>
              <a:rPr lang="en-US" sz="1600" dirty="0" smtClean="0">
                <a:solidFill>
                  <a:srgbClr val="000000"/>
                </a:solidFill>
                <a:latin typeface="Arial" charset="0"/>
              </a:rPr>
              <a:t>modular mindreading </a:t>
            </a:r>
            <a:r>
              <a:rPr lang="en-US" sz="1600" dirty="0">
                <a:solidFill>
                  <a:srgbClr val="000000"/>
                </a:solidFill>
                <a:latin typeface="Arial" charset="0"/>
              </a:rPr>
              <a:t>should be good for level-1 perspective taking tasks,</a:t>
            </a:r>
            <a:endParaRPr lang="en-US" dirty="0"/>
          </a:p>
          <a:p>
            <a:pPr>
              <a:lnSpc>
                <a:spcPct val="95000"/>
              </a:lnSpc>
              <a:spcBef>
                <a:spcPct val="0"/>
              </a:spcBef>
            </a:pPr>
            <a:r>
              <a:rPr lang="en-US" sz="1600" dirty="0">
                <a:solidFill>
                  <a:srgbClr val="000000"/>
                </a:solidFill>
                <a:latin typeface="Arial" charset="0"/>
              </a:rPr>
              <a:t>but not for level-2 perspective taking tasks.</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Some work on the level-1/level-2 distinction has already been published,</a:t>
            </a:r>
            <a:endParaRPr lang="en-US" dirty="0"/>
          </a:p>
          <a:p>
            <a:pPr>
              <a:lnSpc>
                <a:spcPct val="95000"/>
              </a:lnSpc>
              <a:spcBef>
                <a:spcPct val="0"/>
              </a:spcBef>
            </a:pPr>
            <a:r>
              <a:rPr lang="en-US" sz="1600" dirty="0">
                <a:solidFill>
                  <a:srgbClr val="000000"/>
                </a:solidFill>
                <a:latin typeface="Arial" charset="0"/>
              </a:rPr>
              <a:t>and this does suggest that for both children and adults,</a:t>
            </a:r>
            <a:endParaRPr lang="en-US" dirty="0"/>
          </a:p>
          <a:p>
            <a:pPr>
              <a:lnSpc>
                <a:spcPct val="95000"/>
              </a:lnSpc>
              <a:spcBef>
                <a:spcPct val="0"/>
              </a:spcBef>
            </a:pPr>
            <a:r>
              <a:rPr lang="en-US" sz="1600" dirty="0">
                <a:solidFill>
                  <a:srgbClr val="000000"/>
                </a:solidFill>
                <a:latin typeface="Arial" charset="0"/>
              </a:rPr>
              <a:t>automatic mindreading may be sufficient for success on level-1 but not level-2 perspective taking tasks.</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But since this has already been published I don't want to cover that here.</a:t>
            </a:r>
            <a:endParaRPr lang="en-US" dirty="0"/>
          </a:p>
          <a:p>
            <a:pPr>
              <a:lnSpc>
                <a:spcPct val="95000"/>
              </a:lnSpc>
              <a:spcBef>
                <a:spcPct val="0"/>
              </a:spcBef>
            </a:pPr>
            <a:endParaRPr lang="en-US" sz="1600" dirty="0">
              <a:solidFill>
                <a:srgbClr val="000000"/>
              </a:solidFill>
              <a:latin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EC8107-0F64-8640-A03E-62FCE14BD410}" type="slidenum">
              <a:rPr lang="en-US"/>
              <a:pPr/>
              <a:t>61</a:t>
            </a:fld>
            <a:endParaRPr lang="en-US"/>
          </a:p>
        </p:txBody>
      </p:sp>
      <p:sp>
        <p:nvSpPr>
          <p:cNvPr id="37889" name="Rectangle 1"/>
          <p:cNvSpPr>
            <a:spLocks noGrp="1" noRot="1" noChangeAspect="1" noChangeArrowheads="1"/>
          </p:cNvSpPr>
          <p:nvPr>
            <p:ph type="sldImg"/>
          </p:nvPr>
        </p:nvSpPr>
        <p:spPr>
          <a:ln/>
          <a:extLst>
            <a:ext uri="{FAA26D3D-D897-4be2-8F04-BA451C77F1D7}">
              <ma14:placeholderFlag xmlns:ma14="http://schemas.microsoft.com/office/mac/drawingml/2011/main" val="1"/>
            </a:ext>
          </a:extLst>
        </p:spPr>
      </p:sp>
      <p:sp>
        <p:nvSpPr>
          <p:cNvPr id="37890" name="Rectangle 2"/>
          <p:cNvSpPr>
            <a:spLocks noGrp="1" noChangeArrowheads="1"/>
          </p:cNvSpPr>
          <p:nvPr>
            <p:ph type="body" idx="1"/>
          </p:nvPr>
        </p:nvSpPr>
        <p:spPr/>
        <p:txBody>
          <a:bodyPr lIns="0" tIns="0" rIns="0" bIns="0"/>
          <a:lstStyle/>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The hypothesis about relational attitudes also suggests that </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 </a:t>
            </a:r>
            <a:r>
              <a:rPr lang="en-US" sz="1600" dirty="0" smtClean="0">
                <a:solidFill>
                  <a:srgbClr val="000000"/>
                </a:solidFill>
                <a:latin typeface="Arial" charset="0"/>
              </a:rPr>
              <a:t>modular mindreading </a:t>
            </a:r>
            <a:r>
              <a:rPr lang="en-US" sz="1600" dirty="0">
                <a:solidFill>
                  <a:srgbClr val="000000"/>
                </a:solidFill>
                <a:latin typeface="Arial" charset="0"/>
              </a:rPr>
              <a:t>should be good for tracking false beliefs with a simple predicate-object structure, but not for tracking false beliefs which essentially involve the non-existence of something.</a:t>
            </a:r>
            <a:endParaRPr lang="en-US" dirty="0"/>
          </a:p>
          <a:p>
            <a:pPr>
              <a:lnSpc>
                <a:spcPct val="95000"/>
              </a:lnSpc>
              <a:spcBef>
                <a:spcPct val="0"/>
              </a:spcBef>
            </a:pPr>
            <a:endParaRPr lang="en-US" sz="1600" dirty="0">
              <a:solidFill>
                <a:srgbClr val="000000"/>
              </a:solidFill>
              <a:latin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41759D-9598-1849-B31D-9FDE3DE06344}" type="slidenum">
              <a:rPr lang="en-US"/>
              <a:pPr/>
              <a:t>62</a:t>
            </a:fld>
            <a:endParaRPr lang="en-US"/>
          </a:p>
        </p:txBody>
      </p:sp>
      <p:sp>
        <p:nvSpPr>
          <p:cNvPr id="39937" name="Rectangle 1"/>
          <p:cNvSpPr>
            <a:spLocks noGrp="1" noRot="1" noChangeAspect="1" noChangeArrowheads="1"/>
          </p:cNvSpPr>
          <p:nvPr>
            <p:ph type="sldImg"/>
          </p:nvPr>
        </p:nvSpPr>
        <p:spPr>
          <a:ln/>
          <a:extLst>
            <a:ext uri="{FAA26D3D-D897-4be2-8F04-BA451C77F1D7}">
              <ma14:placeholderFlag xmlns:ma14="http://schemas.microsoft.com/office/mac/drawingml/2011/main" val="1"/>
            </a:ext>
          </a:extLst>
        </p:spPr>
      </p:sp>
      <p:sp>
        <p:nvSpPr>
          <p:cNvPr id="39938" name="Rectangle 2"/>
          <p:cNvSpPr>
            <a:spLocks noGrp="1" noChangeArrowheads="1"/>
          </p:cNvSpPr>
          <p:nvPr>
            <p:ph type="body" idx="1"/>
          </p:nvPr>
        </p:nvSpPr>
        <p:spPr/>
        <p:txBody>
          <a:bodyPr lIns="0" tIns="0" rIns="0" bIns="0"/>
          <a:lstStyle/>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and, finally, the hypothesis suggests that</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smtClean="0">
                <a:solidFill>
                  <a:srgbClr val="000000"/>
                </a:solidFill>
                <a:latin typeface="Arial" charset="0"/>
              </a:rPr>
              <a:t>-modular mindreading </a:t>
            </a:r>
            <a:r>
              <a:rPr lang="en-US" sz="1600" dirty="0">
                <a:solidFill>
                  <a:srgbClr val="000000"/>
                </a:solidFill>
                <a:latin typeface="Arial" charset="0"/>
              </a:rPr>
              <a:t>should be good for tracking false beliefs about the location of something,</a:t>
            </a:r>
            <a:endParaRPr lang="en-US" dirty="0"/>
          </a:p>
          <a:p>
            <a:pPr>
              <a:lnSpc>
                <a:spcPct val="95000"/>
              </a:lnSpc>
              <a:spcBef>
                <a:spcPct val="0"/>
              </a:spcBef>
            </a:pPr>
            <a:r>
              <a:rPr lang="en-US" sz="1600" dirty="0">
                <a:solidFill>
                  <a:srgbClr val="000000"/>
                </a:solidFill>
                <a:latin typeface="Arial" charset="0"/>
              </a:rPr>
              <a:t>but not for tracking false beliefs which essentially involve mistakes about identity.</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So one nice feature of this hypothesis is that it makes several independently testable predictions about the limits of automatic mindreading.</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If we want to find out whether   adult automatic mindreading and infant mindreading are subject to the same limits,</a:t>
            </a:r>
            <a:endParaRPr lang="en-US" dirty="0"/>
          </a:p>
          <a:p>
            <a:pPr>
              <a:lnSpc>
                <a:spcPct val="95000"/>
              </a:lnSpc>
              <a:spcBef>
                <a:spcPct val="0"/>
              </a:spcBef>
            </a:pPr>
            <a:r>
              <a:rPr lang="en-US" sz="1600" dirty="0">
                <a:solidFill>
                  <a:srgbClr val="000000"/>
                </a:solidFill>
                <a:latin typeface="Arial" charset="0"/>
              </a:rPr>
              <a:t>it makes sense to start by looking at these limits.</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I want to finish by focusing on the issue of false beliefs about location vs. false beliefs about identity.</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What do we mean by a mistake about identity?</a:t>
            </a:r>
            <a:endParaRPr lang="en-US" dirty="0"/>
          </a:p>
          <a:p>
            <a:pPr>
              <a:lnSpc>
                <a:spcPct val="95000"/>
              </a:lnSpc>
              <a:spcBef>
                <a:spcPct val="0"/>
              </a:spcBef>
            </a:pPr>
            <a:endParaRPr lang="en-US" sz="1600" dirty="0">
              <a:solidFill>
                <a:srgbClr val="000000"/>
              </a:solidFill>
              <a:latin typeface="Arial" charset="0"/>
            </a:endParaRPr>
          </a:p>
          <a:p>
            <a:pPr>
              <a:lnSpc>
                <a:spcPct val="95000"/>
              </a:lnSpc>
              <a:spcBef>
                <a:spcPct val="0"/>
              </a:spcBef>
            </a:pPr>
            <a:r>
              <a:rPr lang="en-US" sz="1600" dirty="0">
                <a:solidFill>
                  <a:srgbClr val="000000"/>
                </a:solidFill>
                <a:latin typeface="Arial" charset="0"/>
              </a:rPr>
              <a:t>Here's an illustration.</a:t>
            </a:r>
            <a:endParaRPr lang="en-US" dirty="0"/>
          </a:p>
          <a:p>
            <a:pPr>
              <a:lnSpc>
                <a:spcPct val="95000"/>
              </a:lnSpc>
              <a:spcBef>
                <a:spcPct val="0"/>
              </a:spcBef>
            </a:pPr>
            <a:r>
              <a:rPr lang="en-US" sz="1600" dirty="0">
                <a:solidFill>
                  <a:srgbClr val="000000"/>
                </a:solidFill>
                <a:latin typeface="Arial" charset="0"/>
              </a:rPr>
              <a:t>Suppose that a single person has two roles that don't often go together,</a:t>
            </a:r>
            <a:endParaRPr lang="en-US" dirty="0"/>
          </a:p>
          <a:p>
            <a:pPr>
              <a:lnSpc>
                <a:spcPct val="95000"/>
              </a:lnSpc>
              <a:spcBef>
                <a:spcPct val="0"/>
              </a:spcBef>
            </a:pPr>
            <a:r>
              <a:rPr lang="en-US" sz="1600" dirty="0">
                <a:solidFill>
                  <a:srgbClr val="000000"/>
                </a:solidFill>
                <a:latin typeface="Arial" charset="0"/>
              </a:rPr>
              <a:t>say she is both a school teacher  by day and an assassin by night.</a:t>
            </a:r>
            <a:endParaRPr lang="en-US" dirty="0"/>
          </a:p>
          <a:p>
            <a:pPr>
              <a:lnSpc>
                <a:spcPct val="95000"/>
              </a:lnSpc>
              <a:spcBef>
                <a:spcPct val="0"/>
              </a:spcBef>
            </a:pPr>
            <a:r>
              <a:rPr lang="en-US" sz="1600" dirty="0">
                <a:solidFill>
                  <a:srgbClr val="000000"/>
                </a:solidFill>
                <a:latin typeface="Arial" charset="0"/>
              </a:rPr>
              <a:t>If you shot the assassin, you might be surprised that the school teacher doesn't turn up to work.</a:t>
            </a:r>
            <a:endParaRPr lang="en-US" dirty="0"/>
          </a:p>
          <a:p>
            <a:pPr>
              <a:lnSpc>
                <a:spcPct val="95000"/>
              </a:lnSpc>
              <a:spcBef>
                <a:spcPct val="0"/>
              </a:spcBef>
            </a:pPr>
            <a:r>
              <a:rPr lang="en-US" sz="1600" dirty="0">
                <a:solidFill>
                  <a:srgbClr val="000000"/>
                </a:solidFill>
                <a:latin typeface="Arial" charset="0"/>
              </a:rPr>
              <a:t>They are one and the same person but you didn't know that.</a:t>
            </a:r>
            <a:endParaRPr lang="en-US" dirty="0"/>
          </a:p>
          <a:p>
            <a:pPr>
              <a:lnSpc>
                <a:spcPct val="95000"/>
              </a:lnSpc>
              <a:spcBef>
                <a:spcPct val="0"/>
              </a:spcBef>
            </a:pPr>
            <a:r>
              <a:rPr lang="en-US" sz="1600" dirty="0">
                <a:solidFill>
                  <a:srgbClr val="000000"/>
                </a:solidFill>
                <a:latin typeface="Arial" charset="0"/>
              </a:rPr>
              <a:t>This would be a mistake about identity: in mistakenly expecting the school teacher to turn up, you have failed to </a:t>
            </a:r>
            <a:r>
              <a:rPr lang="en-US" sz="1600" dirty="0" err="1">
                <a:solidFill>
                  <a:srgbClr val="000000"/>
                </a:solidFill>
                <a:latin typeface="Arial" charset="0"/>
              </a:rPr>
              <a:t>realise</a:t>
            </a:r>
            <a:r>
              <a:rPr lang="en-US" sz="1600" dirty="0">
                <a:solidFill>
                  <a:srgbClr val="000000"/>
                </a:solidFill>
                <a:latin typeface="Arial" charset="0"/>
              </a:rPr>
              <a:t> that she is the assassin.</a:t>
            </a:r>
            <a:endParaRPr lang="en-US" dirty="0"/>
          </a:p>
          <a:p>
            <a:pPr>
              <a:lnSpc>
                <a:spcPct val="95000"/>
              </a:lnSpc>
              <a:spcBef>
                <a:spcPct val="0"/>
              </a:spcBef>
            </a:pPr>
            <a:r>
              <a:rPr lang="en-US" sz="1600" dirty="0">
                <a:solidFill>
                  <a:srgbClr val="000000"/>
                </a:solidFill>
                <a:latin typeface="Arial" charset="0"/>
              </a:rPr>
              <a:t>Your mistake could be predicted by subjects who can represent propositional attitudes as such.</a:t>
            </a:r>
            <a:endParaRPr lang="en-US" dirty="0"/>
          </a:p>
          <a:p>
            <a:pPr>
              <a:lnSpc>
                <a:spcPct val="95000"/>
              </a:lnSpc>
              <a:spcBef>
                <a:spcPct val="0"/>
              </a:spcBef>
            </a:pPr>
            <a:r>
              <a:rPr lang="en-US" sz="1600" dirty="0">
                <a:solidFill>
                  <a:srgbClr val="000000"/>
                </a:solidFill>
                <a:latin typeface="Arial" charset="0"/>
              </a:rPr>
              <a:t>But it cannot be predicted by subjects who represent relational attitudes only.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agent’s field is a set of objects related to the agent by proximity. The extent of the field depends on things like lighting and the agent’s orientation.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35121203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 To say that an agent is encountering an object just means that it is in her field. The notion of encountering is a proxy for perception: within limits, an agent perceives an object just when she encounters one. But to think about encountering doesn’t require understanding perception. In particular it doesn’t require understanding perceptual modalities, or perspectives or appearances. </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65</a:t>
            </a:fld>
            <a:endParaRPr lang="en-GB"/>
          </a:p>
        </p:txBody>
      </p:sp>
    </p:spTree>
    <p:extLst>
      <p:ext uri="{BB962C8B-B14F-4D97-AF65-F5344CB8AC3E}">
        <p14:creationId xmlns:p14="http://schemas.microsoft.com/office/powerpoint/2010/main" val="419905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6</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Second, you have to specify what sort of model they are using of the attitudes.</a:t>
            </a:r>
            <a:endParaRPr lang="en-US" dirty="0" smtClean="0"/>
          </a:p>
          <a:p>
            <a:r>
              <a:rPr lang="en-US" dirty="0" smtClean="0"/>
              <a:t>This</a:t>
            </a:r>
            <a:r>
              <a:rPr lang="en-US" baseline="0" dirty="0" smtClean="0"/>
              <a:t> is analogous to specifying what sort of model someone is using when they represent mass or force---they might be thinking about these things in terms of the roles they have classical or quantum theories for example, or in some other way.</a:t>
            </a:r>
          </a:p>
          <a:p>
            <a:r>
              <a:rPr lang="en-US" baseline="0" dirty="0" smtClean="0"/>
              <a:t>Last week I tried to suggest there are simpler and more complex models of the attitudes.</a:t>
            </a:r>
          </a:p>
          <a:p>
            <a:r>
              <a:rPr lang="en-US" baseline="0" dirty="0" smtClean="0"/>
              <a:t>I wanted us to focus on decision theory as a model of belief and desire and how they might interact to produce actions because this is such a well-studied model, and one that seems to be </a:t>
            </a:r>
            <a:r>
              <a:rPr lang="en-US" baseline="0" dirty="0" err="1" smtClean="0"/>
              <a:t>realised</a:t>
            </a:r>
            <a:r>
              <a:rPr lang="en-US" baseline="0" dirty="0" smtClean="0"/>
              <a:t> by a wide range of structures from large organizations to parts of human </a:t>
            </a:r>
            <a:r>
              <a:rPr lang="en-US" baseline="0" smtClean="0"/>
              <a:t>motor control.</a:t>
            </a:r>
            <a:endParaRPr lang="en-US" baseline="0" dirty="0" smtClean="0"/>
          </a:p>
          <a:p>
            <a:r>
              <a:rPr lang="en-US" baseline="0" dirty="0" smtClean="0"/>
              <a:t>I didn’t mean to suggest that there are stronger reasons for being interested in decision theory, however.</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principle says that you can only act on a goal involving an object if you have encountered it. So if you know that someone hasn’t encountered an object, you can predict that they won’t look for it.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66</a:t>
            </a:fld>
            <a:endParaRPr lang="en-GB"/>
          </a:p>
        </p:txBody>
      </p:sp>
    </p:spTree>
    <p:extLst>
      <p:ext uri="{BB962C8B-B14F-4D97-AF65-F5344CB8AC3E}">
        <p14:creationId xmlns:p14="http://schemas.microsoft.com/office/powerpoint/2010/main" val="1569759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experiment by Brian Hare and colleagues, a subordinate chimpanzee makes predictions about a dominant chimpanzee’s ability to retrieve food. They found that the subordinate’s predictions take into account whether the dominant’s view was blocked while the food was placed. This could be explained by the Third Principle. For the subordinate to predict that the dominant will not be able to recover the food, it is sufficient to think: because the dominant did not encounter the food, she will not be able to retrieve it.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67</a:t>
            </a:fld>
            <a:endParaRPr lang="en-GB"/>
          </a:p>
        </p:txBody>
      </p:sp>
    </p:spTree>
    <p:extLst>
      <p:ext uri="{BB962C8B-B14F-4D97-AF65-F5344CB8AC3E}">
        <p14:creationId xmlns:p14="http://schemas.microsoft.com/office/powerpoint/2010/main" val="11602011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next principles we need the notion of registration. This is a relation between agents, objects and locations. An agent registers an object at a location just if she last encountered it there. Registrations can be correct or incorrect. A registration is incorrect when an agent registers an object at a location but it is not at that location.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69</a:t>
            </a:fld>
            <a:endParaRPr lang="en-GB"/>
          </a:p>
        </p:txBody>
      </p:sp>
    </p:spTree>
    <p:extLst>
      <p:ext uri="{BB962C8B-B14F-4D97-AF65-F5344CB8AC3E}">
        <p14:creationId xmlns:p14="http://schemas.microsoft.com/office/powerpoint/2010/main" val="13348166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says that correct registration is a condition of successful action. If you have a goal involving an object, you will only succeed if you register the object at its actual location. To illustrate, suppose you see someone encountering an object which is then moved while they are not watching it. In this situation, Principle Four allows you to predict that they will not be successful in retrieving that object.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70</a:t>
            </a:fld>
            <a:endParaRPr lang="en-GB"/>
          </a:p>
        </p:txBody>
      </p:sp>
    </p:spTree>
    <p:extLst>
      <p:ext uri="{BB962C8B-B14F-4D97-AF65-F5344CB8AC3E}">
        <p14:creationId xmlns:p14="http://schemas.microsoft.com/office/powerpoint/2010/main" val="22008249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78</a:t>
            </a:fld>
            <a:endParaRPr lang="en-GB"/>
          </a:p>
        </p:txBody>
      </p:sp>
    </p:spTree>
    <p:extLst>
      <p:ext uri="{BB962C8B-B14F-4D97-AF65-F5344CB8AC3E}">
        <p14:creationId xmlns:p14="http://schemas.microsoft.com/office/powerpoint/2010/main" val="3841644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doesn’t enable you to pass false belief tasks. This is because when people have incorrect registrations, this Principle doesn’t allow you to predict what actions they will perform. To do this you need Principle Five. With this Principle, we move from thinking of registration as a condition on action to thinking of it as a cause of action. Principle Five says that agents will act as if objects were actually at the locations they register them as being. What determines where an agent will look for an object is not its actual location but the location the agent registered it as being at. This Principle is sufficient for passing some false belief tasks. </a:t>
            </a:r>
          </a:p>
          <a:p>
            <a:endParaRPr lang="en-US" dirty="0" smtClean="0"/>
          </a:p>
          <a:p>
            <a:r>
              <a:rPr lang="en-US" dirty="0" smtClean="0"/>
              <a:t>These five Principles can be extended to explain further theory of mind abilities. I only cover these five in the poster because they are the minimum needed for passing some famous infant false belief tasks.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86</a:t>
            </a:fld>
            <a:endParaRPr lang="en-GB"/>
          </a:p>
        </p:txBody>
      </p:sp>
    </p:spTree>
    <p:extLst>
      <p:ext uri="{BB962C8B-B14F-4D97-AF65-F5344CB8AC3E}">
        <p14:creationId xmlns:p14="http://schemas.microsoft.com/office/powerpoint/2010/main" val="27241106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must be able to tell empirically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Call these A-tasks.  Two conjectures.  First, there</a:t>
            </a:r>
            <a:r>
              <a:rPr lang="en-GB" baseline="0" dirty="0" smtClean="0"/>
              <a:t> is a single competence which these tasks measure.  Second, this competence is an ability to represent belief.</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102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103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104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105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106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Call these A-tasks.  Two conjectures.  First, there</a:t>
            </a:r>
            <a:r>
              <a:rPr lang="en-GB" baseline="0" dirty="0" smtClean="0"/>
              <a:t> is a single competence which these tasks measure.  Second, this competence is an ability to represent belief.</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a:t>
            </a:fld>
            <a:endParaRPr lang="en-GB" dirty="0"/>
          </a:p>
        </p:txBody>
      </p:sp>
    </p:spTree>
    <p:extLst>
      <p:ext uri="{BB962C8B-B14F-4D97-AF65-F5344CB8AC3E}">
        <p14:creationId xmlns:p14="http://schemas.microsoft.com/office/powerpoint/2010/main" val="15339663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107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108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109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110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111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112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113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114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115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second illustration --- skip this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116</a:t>
            </a:fld>
            <a:endParaRPr lang="en-GB"/>
          </a:p>
        </p:txBody>
      </p:sp>
    </p:spTree>
    <p:extLst>
      <p:ext uri="{BB962C8B-B14F-4D97-AF65-F5344CB8AC3E}">
        <p14:creationId xmlns:p14="http://schemas.microsoft.com/office/powerpoint/2010/main" val="232654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121</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sense of modular mindreading you need relatively simple measures of belief; and these relatively simple measures need</a:t>
            </a:r>
            <a:r>
              <a:rPr lang="en-US" baseline="0" dirty="0" smtClean="0"/>
              <a:t> to be constructed; in describing minimal theory of mind we have described a measure of belief which is flexible enough to explain success on a variety of false belief tasks but which could also be implemented efficiently, without placing demands on executive function, working memory and attention.  Minimal theory of mind may be what enables those with limited cognitive resources or little cognitive sophistication ... to track others’ beliefs.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122</a:t>
            </a:fld>
            <a:endParaRPr lang="en-GB"/>
          </a:p>
        </p:txBody>
      </p:sp>
    </p:spTree>
    <p:extLst>
      <p:ext uri="{BB962C8B-B14F-4D97-AF65-F5344CB8AC3E}">
        <p14:creationId xmlns:p14="http://schemas.microsoft.com/office/powerpoint/2010/main" val="3882567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10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1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1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2.png"/><Relationship Id="rId7" Type="http://schemas.microsoft.com/office/2007/relationships/hdphoto" Target="../media/hdphoto6.wdp"/><Relationship Id="rId8"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1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2.png"/><Relationship Id="rId8" Type="http://schemas.microsoft.com/office/2007/relationships/hdphoto" Target="../media/hdphoto6.wdp"/><Relationship Id="rId9"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2.png"/><Relationship Id="rId8" Type="http://schemas.microsoft.com/office/2007/relationships/hdphoto" Target="../media/hdphoto6.wdp"/><Relationship Id="rId9"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2.png"/><Relationship Id="rId8" Type="http://schemas.microsoft.com/office/2007/relationships/hdphoto" Target="../media/hdphoto6.wdp"/><Relationship Id="rId9"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 Id="rId3" Type="http://schemas.microsoft.com/office/2007/relationships/hdphoto" Target="../media/hdphoto7.wdp"/></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 Id="rId3" Type="http://schemas.microsoft.com/office/2007/relationships/hdphoto" Target="../media/hdphoto8.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 Id="rId3" Type="http://schemas.microsoft.com/office/2007/relationships/hdphoto" Target="../media/hdphoto8.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 Id="rId3" Type="http://schemas.microsoft.com/office/2007/relationships/hdphoto" Target="../media/hdphoto8.wdp"/></Relationships>
</file>

<file path=ppt/slides/_rels/slide121.xml.rels><?xml version="1.0" encoding="UTF-8" standalone="yes"?>
<Relationships xmlns="http://schemas.openxmlformats.org/package/2006/relationships"><Relationship Id="rId3" Type="http://schemas.openxmlformats.org/officeDocument/2006/relationships/image" Target="../media/image27.jpeg"/><Relationship Id="rId4" Type="http://schemas.microsoft.com/office/2007/relationships/hdphoto" Target="../media/hdphoto9.wdp"/><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2.wdp"/><Relationship Id="rId5" Type="http://schemas.openxmlformats.org/officeDocument/2006/relationships/image" Target="../media/image9.png"/><Relationship Id="rId6" Type="http://schemas.microsoft.com/office/2007/relationships/hdphoto" Target="../media/hdphoto3.wdp"/><Relationship Id="rId7" Type="http://schemas.openxmlformats.org/officeDocument/2006/relationships/image" Target="../media/image10.png"/><Relationship Id="rId8"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5"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72.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7.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wmf"/></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wmf"/><Relationship Id="rId5" Type="http://schemas.openxmlformats.org/officeDocument/2006/relationships/image" Target="../media/image17.wmf"/><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wmf"/><Relationship Id="rId5" Type="http://schemas.openxmlformats.org/officeDocument/2006/relationships/image" Target="../media/image17.wmf"/><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wmf"/><Relationship Id="rId5" Type="http://schemas.openxmlformats.org/officeDocument/2006/relationships/image" Target="../media/image17.wmf"/><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72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304800">
                    <a:schemeClr val="bg1">
                      <a:alpha val="34000"/>
                    </a:schemeClr>
                  </a:glow>
                </a:effectLst>
              </a:rPr>
              <a:t>butterfillS@ceu.hu</a:t>
            </a:r>
            <a:endParaRPr lang="en-GB" sz="2400" i="0" dirty="0">
              <a:solidFill>
                <a:schemeClr val="tx1"/>
              </a:solidFill>
              <a:effectLst>
                <a:glow rad="304800">
                  <a:schemeClr val="bg1">
                    <a:alpha val="34000"/>
                  </a:schemeClr>
                </a:glow>
              </a:effectLst>
            </a:endParaRPr>
          </a:p>
        </p:txBody>
      </p:sp>
      <p:sp>
        <p:nvSpPr>
          <p:cNvPr id="10"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101600">
                    <a:schemeClr val="bg1">
                      <a:alpha val="78000"/>
                    </a:schemeClr>
                  </a:glow>
                </a:effectLst>
              </a:rPr>
              <a:t>butterfillS@ceu.hu</a:t>
            </a:r>
            <a:endParaRPr lang="en-GB" sz="2400" i="0" dirty="0">
              <a:solidFill>
                <a:schemeClr val="tx1"/>
              </a:solidFill>
              <a:effectLst>
                <a:glow rad="101600">
                  <a:schemeClr val="bg1">
                    <a:alpha val="78000"/>
                  </a:schemeClr>
                </a:glow>
              </a:effectLst>
            </a:endParaRPr>
          </a:p>
        </p:txBody>
      </p:sp>
      <p:sp>
        <p:nvSpPr>
          <p:cNvPr id="11"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203200">
                    <a:schemeClr val="bg1">
                      <a:alpha val="50000"/>
                    </a:schemeClr>
                  </a:glow>
                </a:effectLst>
              </a:rPr>
              <a:t>Mindreading &amp; Joint Action</a:t>
            </a:r>
            <a:endParaRPr lang="en-GB" sz="4800" i="0" dirty="0">
              <a:ln w="12700">
                <a:solidFill>
                  <a:schemeClr val="bg1"/>
                </a:solidFill>
              </a:ln>
              <a:solidFill>
                <a:schemeClr val="tx1">
                  <a:alpha val="0"/>
                </a:schemeClr>
              </a:solidFill>
              <a:effectLst>
                <a:glow rad="203200">
                  <a:schemeClr val="bg1">
                    <a:alpha val="50000"/>
                  </a:schemeClr>
                </a:glow>
              </a:effectLst>
            </a:endParaRPr>
          </a:p>
        </p:txBody>
      </p:sp>
      <p:sp>
        <p:nvSpPr>
          <p:cNvPr id="12"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50800">
                    <a:schemeClr val="tx1">
                      <a:lumMod val="50000"/>
                      <a:lumOff val="50000"/>
                      <a:alpha val="50000"/>
                    </a:schemeClr>
                  </a:glow>
                </a:effectLst>
              </a:rPr>
              <a:t>Mindreading &amp; Joint Action</a:t>
            </a:r>
            <a:endParaRPr lang="en-GB" sz="4800" i="0" dirty="0">
              <a:ln w="12700">
                <a:solidFill>
                  <a:schemeClr val="bg1"/>
                </a:solidFill>
              </a:ln>
              <a:solidFill>
                <a:schemeClr val="tx1">
                  <a:alpha val="0"/>
                </a:schemeClr>
              </a:solidFill>
              <a:effectLst>
                <a:glow rad="50800">
                  <a:schemeClr val="tx1">
                    <a:lumMod val="50000"/>
                    <a:lumOff val="50000"/>
                    <a:alpha val="50000"/>
                  </a:schemeClr>
                </a:glow>
              </a:effectLst>
            </a:endParaRPr>
          </a:p>
        </p:txBody>
      </p:sp>
      <p:sp>
        <p:nvSpPr>
          <p:cNvPr id="13" name="Text Box 9"/>
          <p:cNvSpPr txBox="1">
            <a:spLocks noChangeArrowheads="1"/>
          </p:cNvSpPr>
          <p:nvPr/>
        </p:nvSpPr>
        <p:spPr bwMode="auto">
          <a:xfrm>
            <a:off x="179908" y="62068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3. Tracking, Measuring and	</a:t>
            </a:r>
            <a:endParaRPr lang="en-GB" sz="4800" i="0" dirty="0">
              <a:effectLst>
                <a:glow rad="101600">
                  <a:srgbClr val="000000"/>
                </a:glow>
              </a:effectLst>
            </a:endParaRPr>
          </a:p>
        </p:txBody>
      </p:sp>
      <p:sp>
        <p:nvSpPr>
          <p:cNvPr id="15" name="Text Box 9"/>
          <p:cNvSpPr txBox="1">
            <a:spLocks noChangeArrowheads="1"/>
          </p:cNvSpPr>
          <p:nvPr/>
        </p:nvSpPr>
        <p:spPr bwMode="auto">
          <a:xfrm>
            <a:off x="179512" y="1013827"/>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Representing Beliefs</a:t>
            </a:r>
            <a:endParaRPr lang="en-GB" sz="4800" i="0" dirty="0">
              <a:effectLst>
                <a:glow rad="101600">
                  <a:srgbClr val="000000"/>
                </a:glow>
              </a:effectLst>
            </a:endParaRPr>
          </a:p>
        </p:txBody>
      </p:sp>
    </p:spTree>
    <p:extLst>
      <p:ext uri="{BB962C8B-B14F-4D97-AF65-F5344CB8AC3E}">
        <p14:creationId xmlns:p14="http://schemas.microsoft.com/office/powerpoint/2010/main" val="2952728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724086" y="2765665"/>
            <a:ext cx="716501"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683568" y="2348880"/>
            <a:ext cx="417646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that would enable her to track, at least within limits, others' perceptions, knowledge states and beliefs including false beliefs? </a:t>
            </a:r>
          </a:p>
        </p:txBody>
      </p:sp>
    </p:spTree>
    <p:extLst>
      <p:ext uri="{BB962C8B-B14F-4D97-AF65-F5344CB8AC3E}">
        <p14:creationId xmlns:p14="http://schemas.microsoft.com/office/powerpoint/2010/main" val="1426075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132674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261547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2349562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3753212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806187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587365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652024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18881613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0422018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4325782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22"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23"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4"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5"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6"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7"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8"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9"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0"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1"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2"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3"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4"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5"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6"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7"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8"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9"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40"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41"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2"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7543"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4" name="Oval 25"/>
          <p:cNvSpPr>
            <a:spLocks noChangeArrowheads="1"/>
          </p:cNvSpPr>
          <p:nvPr/>
        </p:nvSpPr>
        <p:spPr bwMode="auto">
          <a:xfrm>
            <a:off x="4787900" y="36655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5"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7546" name="Oval 27"/>
          <p:cNvSpPr>
            <a:spLocks noChangeArrowheads="1"/>
          </p:cNvSpPr>
          <p:nvPr/>
        </p:nvSpPr>
        <p:spPr bwMode="auto">
          <a:xfrm>
            <a:off x="4841875" y="3719513"/>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7"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8"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7549"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0"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7551"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7552"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3"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4"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5"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6"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7"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8"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9"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0"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1"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2"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63"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087797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1526677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5012130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7920586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651854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121204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979214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24041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3726889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1236163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2822348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46"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47"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8"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9"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0"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1"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2"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3"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4"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5"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6"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7"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8"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9"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0"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1"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2"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3"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4"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5"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66"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8567"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68" name="Oval 25"/>
          <p:cNvSpPr>
            <a:spLocks noChangeArrowheads="1"/>
          </p:cNvSpPr>
          <p:nvPr/>
        </p:nvSpPr>
        <p:spPr bwMode="auto">
          <a:xfrm>
            <a:off x="4787900" y="3665538"/>
            <a:ext cx="1009650" cy="1009650"/>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8569"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8570" name="Oval 27"/>
          <p:cNvSpPr>
            <a:spLocks noChangeArrowheads="1"/>
          </p:cNvSpPr>
          <p:nvPr/>
        </p:nvSpPr>
        <p:spPr bwMode="auto">
          <a:xfrm>
            <a:off x="4841875" y="3719513"/>
            <a:ext cx="900113" cy="900112"/>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1"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72"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8573"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4"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8575"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8576"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7"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78"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79"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0"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1"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2"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3"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4"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5"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6"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7"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514329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46754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1695121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measure</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measure</a:t>
            </a:r>
            <a:endParaRPr lang="en-GB"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54243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Oval 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0" name="Oval 3"/>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1" name="Oval 4"/>
          <p:cNvSpPr>
            <a:spLocks noChangeArrowheads="1"/>
          </p:cNvSpPr>
          <p:nvPr/>
        </p:nvSpPr>
        <p:spPr bwMode="auto">
          <a:xfrm>
            <a:off x="4787900" y="3667125"/>
            <a:ext cx="1009650" cy="1006475"/>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9572" name="Text Box 5"/>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9573" name="Oval 6"/>
          <p:cNvSpPr>
            <a:spLocks noChangeArrowheads="1"/>
          </p:cNvSpPr>
          <p:nvPr/>
        </p:nvSpPr>
        <p:spPr bwMode="auto">
          <a:xfrm>
            <a:off x="4841875" y="3722688"/>
            <a:ext cx="900113" cy="895350"/>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4" name="Line 7"/>
          <p:cNvSpPr>
            <a:spLocks noChangeShapeType="1"/>
          </p:cNvSpPr>
          <p:nvPr/>
        </p:nvSpPr>
        <p:spPr bwMode="auto">
          <a:xfrm>
            <a:off x="3563938" y="3573463"/>
            <a:ext cx="3960812" cy="136842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5" name="Oval 8"/>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76" name="Oval 9"/>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7" name="Oval 10"/>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8" name="Line 11"/>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9" name="Oval 12"/>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0" name="Line 13"/>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1" name="Oval 14"/>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2" name="Line 15"/>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3" name="Line 16"/>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4" name="Oval 17"/>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5" name="Line 18"/>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6" name="Oval 19"/>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7" name="Line 20"/>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8" name="Oval 21"/>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9" name="Line 22"/>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0" name="Oval 23"/>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91" name="Text Box 24"/>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9592" name="Oval 25"/>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3" name="AutoShape 26"/>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9594" name="Text Box 27"/>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9595" name="Oval 28"/>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6" name="Line 29"/>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7" name="Oval 30"/>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98" name="Line 31"/>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9" name="Line 32"/>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0" name="Oval 33"/>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1" name="Line 34"/>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2" name="Line 35"/>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3" name="Line 36"/>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4" name="Line 37"/>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5" name="Oval 38"/>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6" name="Line 39"/>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7" name="Line 40"/>
          <p:cNvSpPr>
            <a:spLocks noChangeShapeType="1"/>
          </p:cNvSpPr>
          <p:nvPr/>
        </p:nvSpPr>
        <p:spPr bwMode="auto">
          <a:xfrm>
            <a:off x="2124075" y="1557338"/>
            <a:ext cx="5472113" cy="34559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8" name="Oval 41"/>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609" name="Text Box 42"/>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9610" name="Oval 43"/>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extLst>
      <p:ext uri="{BB962C8B-B14F-4D97-AF65-F5344CB8AC3E}">
        <p14:creationId xmlns:p14="http://schemas.microsoft.com/office/powerpoint/2010/main" val="35861986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724086" y="2765665"/>
            <a:ext cx="716501"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683568" y="2348880"/>
            <a:ext cx="417646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that would enable her to track, at least within limits, others' perceptions, knowledge states and beliefs including false beliefs? </a:t>
            </a:r>
          </a:p>
        </p:txBody>
      </p:sp>
    </p:spTree>
    <p:extLst>
      <p:ext uri="{BB962C8B-B14F-4D97-AF65-F5344CB8AC3E}">
        <p14:creationId xmlns:p14="http://schemas.microsoft.com/office/powerpoint/2010/main" val="3248789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724086" y="2765665"/>
            <a:ext cx="716501"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683568" y="2348880"/>
            <a:ext cx="41764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 do the preening thing? (to help explain tracking?)</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5616912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_AB_1992.JPG"/>
          <p:cNvPicPr>
            <a:picLocks noChangeAspect="1"/>
          </p:cNvPicPr>
          <p:nvPr/>
        </p:nvPicPr>
        <p:blipFill>
          <a:blip r:embed="rId3">
            <a:grayscl/>
            <a:extLst>
              <a:ext uri="{BEBA8EAE-BF5A-486C-A8C5-ECC9F3942E4B}">
                <a14:imgProps xmlns:a14="http://schemas.microsoft.com/office/drawing/2010/main">
                  <a14:imgLayer r:embed="rId4">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
        <p:nvSpPr>
          <p:cNvPr id="5" name="Rectangle 4"/>
          <p:cNvSpPr>
            <a:spLocks noChangeArrowheads="1"/>
          </p:cNvSpPr>
          <p:nvPr/>
        </p:nvSpPr>
        <p:spPr bwMode="auto">
          <a:xfrm rot="21540000">
            <a:off x="3724086" y="2765665"/>
            <a:ext cx="716501"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6" name="Text Box 2"/>
          <p:cNvSpPr txBox="1">
            <a:spLocks noChangeArrowheads="1"/>
          </p:cNvSpPr>
          <p:nvPr/>
        </p:nvSpPr>
        <p:spPr bwMode="auto">
          <a:xfrm>
            <a:off x="683568" y="2348880"/>
            <a:ext cx="417646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that would enable her to track, at least within limits, others' perceptions, knowledge states and beliefs including false beliefs? </a:t>
            </a:r>
          </a:p>
        </p:txBody>
      </p:sp>
    </p:spTree>
    <p:extLst>
      <p:ext uri="{BB962C8B-B14F-4D97-AF65-F5344CB8AC3E}">
        <p14:creationId xmlns:p14="http://schemas.microsoft.com/office/powerpoint/2010/main" val="2314976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471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316050" cy="2564904"/>
          </a:xfrm>
          <a:prstGeom prst="rect">
            <a:avLst/>
          </a:prstGeom>
        </p:spPr>
      </p:pic>
      <p:sp>
        <p:nvSpPr>
          <p:cNvPr id="3" name="Rectangle 2"/>
          <p:cNvSpPr>
            <a:spLocks noChangeArrowheads="1"/>
          </p:cNvSpPr>
          <p:nvPr/>
        </p:nvSpPr>
        <p:spPr bwMode="auto">
          <a:xfrm rot="21540000">
            <a:off x="3724086" y="2765665"/>
            <a:ext cx="716501"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6626" name="Text Box 2"/>
          <p:cNvSpPr txBox="1">
            <a:spLocks noChangeArrowheads="1"/>
          </p:cNvSpPr>
          <p:nvPr/>
        </p:nvSpPr>
        <p:spPr bwMode="auto">
          <a:xfrm>
            <a:off x="683568" y="2348880"/>
            <a:ext cx="417646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that would enable her to track, at least within limits, others' perceptions, knowledge states and beliefs including false beliefs? </a:t>
            </a:r>
          </a:p>
        </p:txBody>
      </p:sp>
      <p:pic>
        <p:nvPicPr>
          <p:cNvPr id="4" name="Picture 3" descr="DSC_AB_1992.JPG"/>
          <p:cNvPicPr>
            <a:picLocks noChangeAspect="1"/>
          </p:cNvPicPr>
          <p:nvPr/>
        </p:nvPicPr>
        <p:blipFill>
          <a:blip r:embed="rId4">
            <a:grayscl/>
            <a:extLst>
              <a:ext uri="{BEBA8EAE-BF5A-486C-A8C5-ECC9F3942E4B}">
                <a14:imgProps xmlns:a14="http://schemas.microsoft.com/office/drawing/2010/main">
                  <a14:imgLayer r:embed="rId5">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Tree>
    <p:extLst>
      <p:ext uri="{BB962C8B-B14F-4D97-AF65-F5344CB8AC3E}">
        <p14:creationId xmlns:p14="http://schemas.microsoft.com/office/powerpoint/2010/main" val="4252236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755576" y="3213557"/>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A puzzle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119683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468312" y="404813"/>
            <a:ext cx="38156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Infants</a:t>
            </a:r>
            <a:r>
              <a:rPr lang="fr-FR" i="0" dirty="0" smtClean="0"/>
              <a:t>’</a:t>
            </a:r>
            <a:r>
              <a:rPr lang="en-GB" i="0" dirty="0" smtClean="0"/>
              <a:t> false-belief tracking abilities</a:t>
            </a:r>
          </a:p>
          <a:p>
            <a:pPr eaLnBrk="1" hangingPunct="1">
              <a:spcBef>
                <a:spcPts val="0"/>
              </a:spcBef>
            </a:pPr>
            <a:endParaRPr lang="en-GB" i="0" dirty="0" smtClean="0"/>
          </a:p>
        </p:txBody>
      </p:sp>
      <p:sp>
        <p:nvSpPr>
          <p:cNvPr id="2" name="Rectangle 1"/>
          <p:cNvSpPr/>
          <p:nvPr/>
        </p:nvSpPr>
        <p:spPr>
          <a:xfrm>
            <a:off x="6224278" y="3140968"/>
            <a:ext cx="2903841" cy="430887"/>
          </a:xfrm>
          <a:prstGeom prst="rect">
            <a:avLst/>
          </a:prstGeom>
        </p:spPr>
        <p:txBody>
          <a:bodyPr wrap="none">
            <a:spAutoFit/>
          </a:bodyPr>
          <a:lstStyle/>
          <a:p>
            <a:r>
              <a:rPr lang="en-GB" i="0" dirty="0" smtClean="0">
                <a:solidFill>
                  <a:srgbClr val="C0C0C0"/>
                </a:solidFill>
              </a:rPr>
              <a:t>(Southgate </a:t>
            </a:r>
            <a:r>
              <a:rPr lang="en-GB" i="0" dirty="0">
                <a:solidFill>
                  <a:srgbClr val="C0C0C0"/>
                </a:solidFill>
              </a:rPr>
              <a:t>et al </a:t>
            </a:r>
            <a:r>
              <a:rPr lang="en-GB" i="0" dirty="0" smtClean="0">
                <a:solidFill>
                  <a:srgbClr val="C0C0C0"/>
                </a:solidFill>
              </a:rPr>
              <a:t>2007)</a:t>
            </a:r>
            <a:endParaRPr lang="en-US" i="0" dirty="0"/>
          </a:p>
        </p:txBody>
      </p:sp>
      <p:sp>
        <p:nvSpPr>
          <p:cNvPr id="3" name="Rectangle 2"/>
          <p:cNvSpPr/>
          <p:nvPr/>
        </p:nvSpPr>
        <p:spPr bwMode="auto">
          <a:xfrm>
            <a:off x="755576" y="2132856"/>
            <a:ext cx="3600400" cy="86409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5004048" y="2132856"/>
            <a:ext cx="4139952" cy="86409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bwMode="auto">
          <a:xfrm>
            <a:off x="5004048" y="2924944"/>
            <a:ext cx="4139952" cy="86409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683568" y="3501008"/>
            <a:ext cx="3096344" cy="36004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66692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89423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4932040" y="3379639"/>
            <a:ext cx="475252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(Clements et al 1994)</a:t>
            </a:r>
            <a:r>
              <a:rPr lang="en-GB" i="0" dirty="0">
                <a:solidFill>
                  <a:srgbClr val="C0C0C0"/>
                </a:solidFill>
              </a:rPr>
              <a:t/>
            </a:r>
            <a:br>
              <a:rPr lang="en-GB" i="0" dirty="0">
                <a:solidFill>
                  <a:srgbClr val="C0C0C0"/>
                </a:solidFill>
              </a:rPr>
            </a:br>
            <a:r>
              <a:rPr lang="en-GB" i="0" dirty="0">
                <a:solidFill>
                  <a:srgbClr val="C0C0C0"/>
                </a:solidFill>
              </a:rPr>
              <a:t>(Knudsen &amp; Liszkowski 2011</a:t>
            </a:r>
            <a:r>
              <a:rPr lang="en-GB" i="0" dirty="0" smtClean="0">
                <a:solidFill>
                  <a:srgbClr val="C0C0C0"/>
                </a:solidFill>
              </a:rPr>
              <a:t>)</a:t>
            </a:r>
            <a:endParaRPr lang="en-GB" i="0" dirty="0">
              <a:solidFill>
                <a:srgbClr val="C0C0C0"/>
              </a:solidFill>
            </a:endParaRPr>
          </a:p>
        </p:txBody>
      </p:sp>
      <p:sp>
        <p:nvSpPr>
          <p:cNvPr id="13" name="Text Box 3"/>
          <p:cNvSpPr txBox="1">
            <a:spLocks noChangeArrowheads="1"/>
          </p:cNvSpPr>
          <p:nvPr/>
        </p:nvSpPr>
        <p:spPr bwMode="auto">
          <a:xfrm>
            <a:off x="468312" y="404813"/>
            <a:ext cx="3815656"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Infants</a:t>
            </a:r>
            <a:r>
              <a:rPr lang="fr-FR" i="0" dirty="0" smtClean="0"/>
              <a:t>’</a:t>
            </a:r>
            <a:r>
              <a:rPr lang="en-GB" i="0" dirty="0" smtClean="0"/>
              <a:t> false-belief tracking abilities</a:t>
            </a:r>
          </a:p>
          <a:p>
            <a:pPr eaLnBrk="1" hangingPunct="1">
              <a:spcBef>
                <a:spcPts val="0"/>
              </a:spcBef>
            </a:pPr>
            <a:endParaRPr lang="en-GB" i="0" dirty="0" smtClean="0"/>
          </a:p>
          <a:p>
            <a:pPr eaLnBrk="1" hangingPunct="1">
              <a:spcBef>
                <a:spcPts val="0"/>
              </a:spcBef>
            </a:pPr>
            <a:r>
              <a:rPr lang="en-GB" i="0" dirty="0" smtClean="0"/>
              <a:t>Violation of expectations</a:t>
            </a:r>
            <a:br>
              <a:rPr lang="en-GB" i="0" dirty="0" smtClean="0"/>
            </a:br>
            <a:r>
              <a:rPr lang="en-GB" i="0" dirty="0" smtClean="0"/>
              <a:t>	- with change of location</a:t>
            </a:r>
            <a:br>
              <a:rPr lang="en-GB" i="0" dirty="0" smtClean="0"/>
            </a:br>
            <a:r>
              <a:rPr lang="en-GB" i="0" dirty="0" smtClean="0"/>
              <a:t>	- with deceptive contents</a:t>
            </a:r>
          </a:p>
          <a:p>
            <a:pPr eaLnBrk="1" hangingPunct="1">
              <a:spcBef>
                <a:spcPts val="0"/>
              </a:spcBef>
            </a:pPr>
            <a:r>
              <a:rPr lang="en-GB" i="0" dirty="0"/>
              <a:t>	</a:t>
            </a:r>
            <a:r>
              <a:rPr lang="en-GB" i="0" dirty="0" smtClean="0"/>
              <a:t>- observing verbal </a:t>
            </a:r>
            <a:r>
              <a:rPr lang="en-GB" i="0" dirty="0" err="1" smtClean="0"/>
              <a:t>comm</a:t>
            </a:r>
            <a:r>
              <a:rPr lang="en-GB" i="0" baseline="30000" dirty="0" err="1" smtClean="0"/>
              <a:t>n</a:t>
            </a:r>
            <a:endParaRPr lang="en-GB" i="0" baseline="30000" dirty="0" smtClean="0"/>
          </a:p>
          <a:p>
            <a:pPr eaLnBrk="1" hangingPunct="1">
              <a:spcBef>
                <a:spcPts val="0"/>
              </a:spcBef>
            </a:pPr>
            <a:endParaRPr lang="en-GB" i="0" dirty="0"/>
          </a:p>
          <a:p>
            <a:pPr eaLnBrk="1" hangingPunct="1">
              <a:spcBef>
                <a:spcPts val="0"/>
              </a:spcBef>
            </a:pPr>
            <a:r>
              <a:rPr lang="en-GB" i="0" dirty="0" smtClean="0"/>
              <a:t>Anticipating action</a:t>
            </a:r>
            <a:br>
              <a:rPr lang="en-GB" i="0" dirty="0" smtClean="0"/>
            </a:br>
            <a:r>
              <a:rPr lang="en-GB" i="0" dirty="0" smtClean="0"/>
              <a:t>	- looking</a:t>
            </a:r>
          </a:p>
          <a:p>
            <a:pPr lvl="1" eaLnBrk="1" hangingPunct="1">
              <a:spcBef>
                <a:spcPts val="0"/>
              </a:spcBef>
            </a:pPr>
            <a:r>
              <a:rPr lang="en-GB" i="0" dirty="0" smtClean="0"/>
              <a:t>- pointing </a:t>
            </a:r>
          </a:p>
        </p:txBody>
      </p:sp>
      <p:sp>
        <p:nvSpPr>
          <p:cNvPr id="15" name="Text Box 5"/>
          <p:cNvSpPr txBox="1">
            <a:spLocks noChangeArrowheads="1"/>
          </p:cNvSpPr>
          <p:nvPr/>
        </p:nvSpPr>
        <p:spPr bwMode="auto">
          <a:xfrm>
            <a:off x="4932362" y="1700808"/>
            <a:ext cx="42116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rPr>
              <a:t>(Onishi &amp; Baillargeon </a:t>
            </a:r>
            <a:r>
              <a:rPr lang="en-GB" i="0" dirty="0" smtClean="0">
                <a:solidFill>
                  <a:srgbClr val="C0C0C0"/>
                </a:solidFill>
              </a:rPr>
              <a:t>2005)</a:t>
            </a:r>
            <a:br>
              <a:rPr lang="en-GB" i="0" dirty="0" smtClean="0">
                <a:solidFill>
                  <a:srgbClr val="C0C0C0"/>
                </a:solidFill>
              </a:rPr>
            </a:br>
            <a:r>
              <a:rPr lang="en-GB" i="0" dirty="0" smtClean="0">
                <a:solidFill>
                  <a:srgbClr val="C0C0C0"/>
                </a:solidFill>
              </a:rPr>
              <a:t>(He et al 2011)</a:t>
            </a:r>
            <a:br>
              <a:rPr lang="en-GB" i="0" dirty="0" smtClean="0">
                <a:solidFill>
                  <a:srgbClr val="C0C0C0"/>
                </a:solidFill>
              </a:rPr>
            </a:br>
            <a:r>
              <a:rPr lang="en-GB" i="0" dirty="0" smtClean="0">
                <a:solidFill>
                  <a:srgbClr val="C0C0C0"/>
                </a:solidFill>
              </a:rPr>
              <a:t>(Song et al 2008; Scott et al 2012)</a:t>
            </a:r>
            <a:endParaRPr lang="en-GB" i="0" dirty="0">
              <a:solidFill>
                <a:srgbClr val="C0C0C0"/>
              </a:solidFill>
            </a:endParaRPr>
          </a:p>
        </p:txBody>
      </p:sp>
      <p:sp>
        <p:nvSpPr>
          <p:cNvPr id="2" name="Rectangle 1"/>
          <p:cNvSpPr/>
          <p:nvPr/>
        </p:nvSpPr>
        <p:spPr>
          <a:xfrm>
            <a:off x="6224278" y="3140968"/>
            <a:ext cx="2903841" cy="430887"/>
          </a:xfrm>
          <a:prstGeom prst="rect">
            <a:avLst/>
          </a:prstGeom>
        </p:spPr>
        <p:txBody>
          <a:bodyPr wrap="none">
            <a:spAutoFit/>
          </a:bodyPr>
          <a:lstStyle/>
          <a:p>
            <a:r>
              <a:rPr lang="en-GB" i="0" dirty="0" smtClean="0">
                <a:solidFill>
                  <a:srgbClr val="C0C0C0"/>
                </a:solidFill>
              </a:rPr>
              <a:t>(Southgate </a:t>
            </a:r>
            <a:r>
              <a:rPr lang="en-GB" i="0" dirty="0">
                <a:solidFill>
                  <a:srgbClr val="C0C0C0"/>
                </a:solidFill>
              </a:rPr>
              <a:t>et al </a:t>
            </a:r>
            <a:r>
              <a:rPr lang="en-GB" i="0" dirty="0" smtClean="0">
                <a:solidFill>
                  <a:srgbClr val="C0C0C0"/>
                </a:solidFill>
              </a:rPr>
              <a:t>2007)</a:t>
            </a:r>
            <a:endParaRPr lang="en-US" i="0" dirty="0"/>
          </a:p>
        </p:txBody>
      </p:sp>
      <p:sp>
        <p:nvSpPr>
          <p:cNvPr id="3" name="Rectangle 2"/>
          <p:cNvSpPr/>
          <p:nvPr/>
        </p:nvSpPr>
        <p:spPr bwMode="auto">
          <a:xfrm>
            <a:off x="755576" y="2132856"/>
            <a:ext cx="3600400" cy="86409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5004048" y="2132856"/>
            <a:ext cx="4139952" cy="86409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bwMode="auto">
          <a:xfrm>
            <a:off x="5004048" y="2924944"/>
            <a:ext cx="4139952" cy="86409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683568" y="3501008"/>
            <a:ext cx="3096344" cy="36004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9054425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4932040" y="3379639"/>
            <a:ext cx="475252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(Clements et al 1994)</a:t>
            </a:r>
            <a:r>
              <a:rPr lang="en-GB" i="0" dirty="0">
                <a:solidFill>
                  <a:srgbClr val="C0C0C0"/>
                </a:solidFill>
              </a:rPr>
              <a:t/>
            </a:r>
            <a:br>
              <a:rPr lang="en-GB" i="0" dirty="0">
                <a:solidFill>
                  <a:srgbClr val="C0C0C0"/>
                </a:solidFill>
              </a:rPr>
            </a:br>
            <a:r>
              <a:rPr lang="en-GB" i="0" dirty="0">
                <a:solidFill>
                  <a:srgbClr val="C0C0C0"/>
                </a:solidFill>
              </a:rPr>
              <a:t>(Knudsen &amp; Liszkowski 2011</a:t>
            </a:r>
            <a:r>
              <a:rPr lang="en-GB" i="0" dirty="0" smtClean="0">
                <a:solidFill>
                  <a:srgbClr val="C0C0C0"/>
                </a:solidFill>
              </a:rPr>
              <a:t>)</a:t>
            </a:r>
            <a:endParaRPr lang="en-GB" i="0" dirty="0">
              <a:solidFill>
                <a:srgbClr val="C0C0C0"/>
              </a:solidFill>
            </a:endParaRPr>
          </a:p>
        </p:txBody>
      </p:sp>
      <p:sp>
        <p:nvSpPr>
          <p:cNvPr id="10" name="Text Box 4"/>
          <p:cNvSpPr txBox="1">
            <a:spLocks noChangeArrowheads="1"/>
          </p:cNvSpPr>
          <p:nvPr/>
        </p:nvSpPr>
        <p:spPr bwMode="auto">
          <a:xfrm>
            <a:off x="4932040" y="465429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Buttlemann</a:t>
            </a:r>
            <a:r>
              <a:rPr lang="en-GB" i="0" dirty="0" smtClean="0">
                <a:solidFill>
                  <a:srgbClr val="C0C0C0"/>
                </a:solidFill>
              </a:rPr>
              <a:t> et al 2009)</a:t>
            </a:r>
            <a:endParaRPr lang="en-GB" i="0" dirty="0">
              <a:solidFill>
                <a:srgbClr val="C0C0C0"/>
              </a:solidFill>
            </a:endParaRPr>
          </a:p>
        </p:txBody>
      </p:sp>
      <p:sp>
        <p:nvSpPr>
          <p:cNvPr id="11" name="Text Box 4"/>
          <p:cNvSpPr txBox="1">
            <a:spLocks noChangeArrowheads="1"/>
          </p:cNvSpPr>
          <p:nvPr/>
        </p:nvSpPr>
        <p:spPr bwMode="auto">
          <a:xfrm>
            <a:off x="4932040" y="5878433"/>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(Kovacs et al 2010)</a:t>
            </a:r>
            <a:endParaRPr lang="en-GB" i="0" dirty="0">
              <a:solidFill>
                <a:srgbClr val="C0C0C0"/>
              </a:solidFill>
            </a:endParaRPr>
          </a:p>
        </p:txBody>
      </p:sp>
      <p:sp>
        <p:nvSpPr>
          <p:cNvPr id="12" name="Text Box 4"/>
          <p:cNvSpPr txBox="1">
            <a:spLocks noChangeArrowheads="1"/>
          </p:cNvSpPr>
          <p:nvPr/>
        </p:nvSpPr>
        <p:spPr bwMode="auto">
          <a:xfrm>
            <a:off x="4932040" y="537437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(Southgate et al 2010)</a:t>
            </a:r>
            <a:endParaRPr lang="en-GB" i="0" dirty="0">
              <a:solidFill>
                <a:srgbClr val="C0C0C0"/>
              </a:solidFill>
            </a:endParaRPr>
          </a:p>
        </p:txBody>
      </p:sp>
      <p:sp>
        <p:nvSpPr>
          <p:cNvPr id="13" name="Text Box 3"/>
          <p:cNvSpPr txBox="1">
            <a:spLocks noChangeArrowheads="1"/>
          </p:cNvSpPr>
          <p:nvPr/>
        </p:nvSpPr>
        <p:spPr bwMode="auto">
          <a:xfrm>
            <a:off x="468312" y="404813"/>
            <a:ext cx="3815656"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Infants</a:t>
            </a:r>
            <a:r>
              <a:rPr lang="fr-FR" i="0" dirty="0" smtClean="0"/>
              <a:t>’</a:t>
            </a:r>
            <a:r>
              <a:rPr lang="en-GB" i="0" dirty="0" smtClean="0"/>
              <a:t> false-belief tracking abilities</a:t>
            </a:r>
          </a:p>
          <a:p>
            <a:pPr eaLnBrk="1" hangingPunct="1">
              <a:spcBef>
                <a:spcPts val="0"/>
              </a:spcBef>
            </a:pPr>
            <a:endParaRPr lang="en-GB" i="0" dirty="0" smtClean="0"/>
          </a:p>
          <a:p>
            <a:pPr eaLnBrk="1" hangingPunct="1">
              <a:spcBef>
                <a:spcPts val="0"/>
              </a:spcBef>
            </a:pPr>
            <a:r>
              <a:rPr lang="en-GB" i="0" dirty="0" smtClean="0"/>
              <a:t>Violation of expectations</a:t>
            </a:r>
            <a:br>
              <a:rPr lang="en-GB" i="0" dirty="0" smtClean="0"/>
            </a:br>
            <a:r>
              <a:rPr lang="en-GB" i="0" dirty="0" smtClean="0"/>
              <a:t>	- with change of location</a:t>
            </a:r>
            <a:br>
              <a:rPr lang="en-GB" i="0" dirty="0" smtClean="0"/>
            </a:br>
            <a:r>
              <a:rPr lang="en-GB" i="0" dirty="0" smtClean="0"/>
              <a:t>	- with deceptive contents</a:t>
            </a:r>
          </a:p>
          <a:p>
            <a:pPr eaLnBrk="1" hangingPunct="1">
              <a:spcBef>
                <a:spcPts val="0"/>
              </a:spcBef>
            </a:pPr>
            <a:r>
              <a:rPr lang="en-GB" i="0" dirty="0"/>
              <a:t>	</a:t>
            </a:r>
            <a:r>
              <a:rPr lang="en-GB" i="0" dirty="0" smtClean="0"/>
              <a:t>- observing verbal </a:t>
            </a:r>
            <a:r>
              <a:rPr lang="en-GB" i="0" dirty="0" err="1" smtClean="0"/>
              <a:t>comm</a:t>
            </a:r>
            <a:r>
              <a:rPr lang="en-GB" i="0" baseline="30000" dirty="0" err="1" smtClean="0"/>
              <a:t>n</a:t>
            </a:r>
            <a:endParaRPr lang="en-GB" i="0" baseline="30000" dirty="0" smtClean="0"/>
          </a:p>
          <a:p>
            <a:pPr eaLnBrk="1" hangingPunct="1">
              <a:spcBef>
                <a:spcPts val="0"/>
              </a:spcBef>
            </a:pPr>
            <a:endParaRPr lang="en-GB" i="0" dirty="0"/>
          </a:p>
          <a:p>
            <a:pPr eaLnBrk="1" hangingPunct="1">
              <a:spcBef>
                <a:spcPts val="0"/>
              </a:spcBef>
            </a:pPr>
            <a:r>
              <a:rPr lang="en-GB" i="0" dirty="0" smtClean="0"/>
              <a:t>Anticipating action</a:t>
            </a:r>
            <a:br>
              <a:rPr lang="en-GB" i="0" dirty="0" smtClean="0"/>
            </a:br>
            <a:r>
              <a:rPr lang="en-GB" i="0" dirty="0" smtClean="0"/>
              <a:t>	- looking</a:t>
            </a:r>
          </a:p>
          <a:p>
            <a:pPr lvl="1" eaLnBrk="1" hangingPunct="1">
              <a:spcBef>
                <a:spcPts val="0"/>
              </a:spcBef>
            </a:pPr>
            <a:r>
              <a:rPr lang="en-GB" i="0" dirty="0" smtClean="0"/>
              <a:t>- pointing </a:t>
            </a:r>
          </a:p>
          <a:p>
            <a:pPr eaLnBrk="1" hangingPunct="1">
              <a:spcBef>
                <a:spcPts val="0"/>
              </a:spcBef>
            </a:pPr>
            <a:endParaRPr lang="en-GB" i="0" dirty="0"/>
          </a:p>
          <a:p>
            <a:pPr eaLnBrk="1" hangingPunct="1">
              <a:spcBef>
                <a:spcPts val="0"/>
              </a:spcBef>
            </a:pPr>
            <a:r>
              <a:rPr lang="en-GB" i="0" dirty="0" smtClean="0"/>
              <a:t>Helping </a:t>
            </a:r>
          </a:p>
          <a:p>
            <a:pPr eaLnBrk="1" hangingPunct="1">
              <a:spcBef>
                <a:spcPts val="0"/>
              </a:spcBef>
            </a:pPr>
            <a:endParaRPr lang="en-GB" i="0" dirty="0" smtClean="0"/>
          </a:p>
          <a:p>
            <a:pPr eaLnBrk="1" hangingPunct="1">
              <a:spcBef>
                <a:spcPts val="0"/>
              </a:spcBef>
            </a:pPr>
            <a:r>
              <a:rPr lang="en-GB" i="0" dirty="0" smtClean="0"/>
              <a:t>Communicating</a:t>
            </a:r>
            <a:endParaRPr lang="en-GB" i="0" dirty="0"/>
          </a:p>
          <a:p>
            <a:pPr eaLnBrk="1" hangingPunct="1">
              <a:spcBef>
                <a:spcPts val="0"/>
              </a:spcBef>
            </a:pPr>
            <a:endParaRPr lang="en-GB" i="0" dirty="0"/>
          </a:p>
          <a:p>
            <a:pPr eaLnBrk="1" hangingPunct="1">
              <a:spcBef>
                <a:spcPts val="0"/>
              </a:spcBef>
            </a:pPr>
            <a:r>
              <a:rPr lang="en-GB" i="0" dirty="0" smtClean="0"/>
              <a:t>Altercentric interference</a:t>
            </a:r>
          </a:p>
        </p:txBody>
      </p:sp>
      <p:sp>
        <p:nvSpPr>
          <p:cNvPr id="15" name="Text Box 5"/>
          <p:cNvSpPr txBox="1">
            <a:spLocks noChangeArrowheads="1"/>
          </p:cNvSpPr>
          <p:nvPr/>
        </p:nvSpPr>
        <p:spPr bwMode="auto">
          <a:xfrm>
            <a:off x="4932362" y="1700808"/>
            <a:ext cx="42116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rPr>
              <a:t>(Onishi &amp; Baillargeon </a:t>
            </a:r>
            <a:r>
              <a:rPr lang="en-GB" i="0" dirty="0" smtClean="0">
                <a:solidFill>
                  <a:srgbClr val="C0C0C0"/>
                </a:solidFill>
              </a:rPr>
              <a:t>2005)</a:t>
            </a:r>
            <a:br>
              <a:rPr lang="en-GB" i="0" dirty="0" smtClean="0">
                <a:solidFill>
                  <a:srgbClr val="C0C0C0"/>
                </a:solidFill>
              </a:rPr>
            </a:br>
            <a:r>
              <a:rPr lang="en-GB" i="0" dirty="0" smtClean="0">
                <a:solidFill>
                  <a:srgbClr val="C0C0C0"/>
                </a:solidFill>
              </a:rPr>
              <a:t>(He et al 2011)</a:t>
            </a:r>
            <a:br>
              <a:rPr lang="en-GB" i="0" dirty="0" smtClean="0">
                <a:solidFill>
                  <a:srgbClr val="C0C0C0"/>
                </a:solidFill>
              </a:rPr>
            </a:br>
            <a:r>
              <a:rPr lang="en-GB" i="0" dirty="0" smtClean="0">
                <a:solidFill>
                  <a:srgbClr val="C0C0C0"/>
                </a:solidFill>
              </a:rPr>
              <a:t>(Song et al 2008; Scott et al 2012)</a:t>
            </a:r>
            <a:endParaRPr lang="en-GB" i="0" dirty="0">
              <a:solidFill>
                <a:srgbClr val="C0C0C0"/>
              </a:solidFill>
            </a:endParaRPr>
          </a:p>
        </p:txBody>
      </p:sp>
      <p:sp>
        <p:nvSpPr>
          <p:cNvPr id="2" name="Rectangle 1"/>
          <p:cNvSpPr/>
          <p:nvPr/>
        </p:nvSpPr>
        <p:spPr>
          <a:xfrm>
            <a:off x="6224278" y="3140968"/>
            <a:ext cx="2903841" cy="430887"/>
          </a:xfrm>
          <a:prstGeom prst="rect">
            <a:avLst/>
          </a:prstGeom>
        </p:spPr>
        <p:txBody>
          <a:bodyPr wrap="none">
            <a:spAutoFit/>
          </a:bodyPr>
          <a:lstStyle/>
          <a:p>
            <a:r>
              <a:rPr lang="en-GB" i="0" dirty="0" smtClean="0">
                <a:solidFill>
                  <a:srgbClr val="C0C0C0"/>
                </a:solidFill>
              </a:rPr>
              <a:t>(Southgate </a:t>
            </a:r>
            <a:r>
              <a:rPr lang="en-GB" i="0" dirty="0">
                <a:solidFill>
                  <a:srgbClr val="C0C0C0"/>
                </a:solidFill>
              </a:rPr>
              <a:t>et al </a:t>
            </a:r>
            <a:r>
              <a:rPr lang="en-GB" i="0" dirty="0" smtClean="0">
                <a:solidFill>
                  <a:srgbClr val="C0C0C0"/>
                </a:solidFill>
              </a:rPr>
              <a:t>2007)</a:t>
            </a:r>
            <a:endParaRPr lang="en-US" i="0" dirty="0"/>
          </a:p>
        </p:txBody>
      </p:sp>
    </p:spTree>
    <p:extLst>
      <p:ext uri="{BB962C8B-B14F-4D97-AF65-F5344CB8AC3E}">
        <p14:creationId xmlns:p14="http://schemas.microsoft.com/office/powerpoint/2010/main" val="1775797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
          <p:cNvSpPr txBox="1">
            <a:spLocks noChangeArrowheads="1"/>
          </p:cNvSpPr>
          <p:nvPr/>
        </p:nvSpPr>
        <p:spPr bwMode="auto">
          <a:xfrm>
            <a:off x="4932040" y="465429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Buttlemann</a:t>
            </a:r>
            <a:r>
              <a:rPr lang="en-GB" i="0" dirty="0" smtClean="0">
                <a:solidFill>
                  <a:srgbClr val="C0C0C0"/>
                </a:solidFill>
              </a:rPr>
              <a:t> et al 2009)</a:t>
            </a:r>
            <a:endParaRPr lang="en-GB" i="0" dirty="0">
              <a:solidFill>
                <a:srgbClr val="C0C0C0"/>
              </a:solidFill>
            </a:endParaRPr>
          </a:p>
        </p:txBody>
      </p:sp>
      <p:sp>
        <p:nvSpPr>
          <p:cNvPr id="16" name="Text Box 4"/>
          <p:cNvSpPr txBox="1">
            <a:spLocks noChangeArrowheads="1"/>
          </p:cNvSpPr>
          <p:nvPr/>
        </p:nvSpPr>
        <p:spPr bwMode="auto">
          <a:xfrm>
            <a:off x="4932040" y="5878433"/>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(Kovacs et al 2010)</a:t>
            </a:r>
            <a:endParaRPr lang="en-GB" i="0" dirty="0">
              <a:solidFill>
                <a:srgbClr val="C0C0C0"/>
              </a:solidFill>
            </a:endParaRPr>
          </a:p>
        </p:txBody>
      </p:sp>
      <p:sp>
        <p:nvSpPr>
          <p:cNvPr id="17" name="Text Box 4"/>
          <p:cNvSpPr txBox="1">
            <a:spLocks noChangeArrowheads="1"/>
          </p:cNvSpPr>
          <p:nvPr/>
        </p:nvSpPr>
        <p:spPr bwMode="auto">
          <a:xfrm>
            <a:off x="4932040" y="537437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(Southgate et al 2010)</a:t>
            </a:r>
            <a:endParaRPr lang="en-GB" i="0" dirty="0">
              <a:solidFill>
                <a:srgbClr val="C0C0C0"/>
              </a:solidFill>
            </a:endParaRPr>
          </a:p>
        </p:txBody>
      </p:sp>
      <p:sp>
        <p:nvSpPr>
          <p:cNvPr id="14" name="Rectangle 13"/>
          <p:cNvSpPr/>
          <p:nvPr/>
        </p:nvSpPr>
        <p:spPr>
          <a:xfrm>
            <a:off x="6224278" y="3140968"/>
            <a:ext cx="2903841" cy="430887"/>
          </a:xfrm>
          <a:prstGeom prst="rect">
            <a:avLst/>
          </a:prstGeom>
        </p:spPr>
        <p:txBody>
          <a:bodyPr wrap="none">
            <a:spAutoFit/>
          </a:bodyPr>
          <a:lstStyle/>
          <a:p>
            <a:r>
              <a:rPr lang="en-GB" i="0" dirty="0" smtClean="0">
                <a:solidFill>
                  <a:srgbClr val="C0C0C0"/>
                </a:solidFill>
              </a:rPr>
              <a:t>(Southgate </a:t>
            </a:r>
            <a:r>
              <a:rPr lang="en-GB" i="0" dirty="0">
                <a:solidFill>
                  <a:srgbClr val="C0C0C0"/>
                </a:solidFill>
              </a:rPr>
              <a:t>et al </a:t>
            </a:r>
            <a:r>
              <a:rPr lang="en-GB" i="0" dirty="0" smtClean="0">
                <a:solidFill>
                  <a:srgbClr val="C0C0C0"/>
                </a:solidFill>
              </a:rPr>
              <a:t>2007)</a:t>
            </a:r>
            <a:endParaRPr lang="en-US" i="0" dirty="0"/>
          </a:p>
        </p:txBody>
      </p:sp>
      <p:sp>
        <p:nvSpPr>
          <p:cNvPr id="13" name="Text Box 5"/>
          <p:cNvSpPr txBox="1">
            <a:spLocks noChangeArrowheads="1"/>
          </p:cNvSpPr>
          <p:nvPr/>
        </p:nvSpPr>
        <p:spPr bwMode="auto">
          <a:xfrm>
            <a:off x="4932040" y="3379639"/>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(Clements et al 1994)</a:t>
            </a:r>
            <a:r>
              <a:rPr lang="en-GB" i="0" dirty="0">
                <a:solidFill>
                  <a:srgbClr val="C0C0C0"/>
                </a:solidFill>
              </a:rPr>
              <a:t/>
            </a:r>
            <a:br>
              <a:rPr lang="en-GB" i="0" dirty="0">
                <a:solidFill>
                  <a:srgbClr val="C0C0C0"/>
                </a:solidFill>
              </a:rPr>
            </a:br>
            <a:r>
              <a:rPr lang="en-GB" i="0" dirty="0">
                <a:solidFill>
                  <a:srgbClr val="C0C0C0"/>
                </a:solidFill>
              </a:rPr>
              <a:t>(Knudsen &amp; Liszkowski 2011</a:t>
            </a:r>
            <a:r>
              <a:rPr lang="en-GB" i="0" dirty="0" smtClean="0">
                <a:solidFill>
                  <a:srgbClr val="C0C0C0"/>
                </a:solidFill>
              </a:rPr>
              <a:t>)</a:t>
            </a:r>
            <a:endParaRPr lang="en-GB" i="0" dirty="0">
              <a:solidFill>
                <a:srgbClr val="C0C0C0"/>
              </a:solidFill>
            </a:endParaRPr>
          </a:p>
        </p:txBody>
      </p:sp>
      <p:sp>
        <p:nvSpPr>
          <p:cNvPr id="23553" name="Text Box 3"/>
          <p:cNvSpPr txBox="1">
            <a:spLocks noChangeArrowheads="1"/>
          </p:cNvSpPr>
          <p:nvPr/>
        </p:nvSpPr>
        <p:spPr bwMode="auto">
          <a:xfrm>
            <a:off x="468312" y="404813"/>
            <a:ext cx="3815656"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Infants</a:t>
            </a:r>
            <a:r>
              <a:rPr lang="fr-FR" i="0" dirty="0" smtClean="0"/>
              <a:t>’</a:t>
            </a:r>
            <a:r>
              <a:rPr lang="en-GB" i="0" dirty="0" smtClean="0"/>
              <a:t> false-belief tracking abilities</a:t>
            </a:r>
          </a:p>
          <a:p>
            <a:pPr eaLnBrk="1" hangingPunct="1">
              <a:spcBef>
                <a:spcPts val="0"/>
              </a:spcBef>
            </a:pPr>
            <a:endParaRPr lang="en-GB" i="0" dirty="0" smtClean="0"/>
          </a:p>
          <a:p>
            <a:pPr eaLnBrk="1" hangingPunct="1">
              <a:spcBef>
                <a:spcPts val="0"/>
              </a:spcBef>
            </a:pPr>
            <a:r>
              <a:rPr lang="en-GB" i="0" dirty="0" smtClean="0"/>
              <a:t>Violation of expectations</a:t>
            </a:r>
            <a:br>
              <a:rPr lang="en-GB" i="0" dirty="0" smtClean="0"/>
            </a:br>
            <a:r>
              <a:rPr lang="en-GB" i="0" dirty="0" smtClean="0"/>
              <a:t>	- with change of location</a:t>
            </a:r>
            <a:br>
              <a:rPr lang="en-GB" i="0" dirty="0" smtClean="0"/>
            </a:br>
            <a:r>
              <a:rPr lang="en-GB" i="0" dirty="0" smtClean="0"/>
              <a:t>	- with deceptive contents</a:t>
            </a:r>
          </a:p>
          <a:p>
            <a:pPr eaLnBrk="1" hangingPunct="1">
              <a:spcBef>
                <a:spcPts val="0"/>
              </a:spcBef>
            </a:pPr>
            <a:r>
              <a:rPr lang="en-GB" i="0" dirty="0"/>
              <a:t>	</a:t>
            </a:r>
            <a:r>
              <a:rPr lang="en-GB" i="0" dirty="0" smtClean="0"/>
              <a:t>- observing verbal </a:t>
            </a:r>
            <a:r>
              <a:rPr lang="en-GB" i="0" dirty="0" err="1" smtClean="0"/>
              <a:t>comm</a:t>
            </a:r>
            <a:r>
              <a:rPr lang="en-GB" i="0" baseline="30000" dirty="0" err="1" smtClean="0"/>
              <a:t>n</a:t>
            </a:r>
            <a:endParaRPr lang="en-GB" i="0" baseline="30000" dirty="0" smtClean="0"/>
          </a:p>
          <a:p>
            <a:pPr eaLnBrk="1" hangingPunct="1">
              <a:spcBef>
                <a:spcPts val="0"/>
              </a:spcBef>
            </a:pPr>
            <a:endParaRPr lang="en-GB" i="0" dirty="0"/>
          </a:p>
          <a:p>
            <a:pPr eaLnBrk="1" hangingPunct="1">
              <a:spcBef>
                <a:spcPts val="0"/>
              </a:spcBef>
            </a:pPr>
            <a:r>
              <a:rPr lang="en-GB" i="0" dirty="0" smtClean="0"/>
              <a:t>Anticipating action</a:t>
            </a:r>
            <a:br>
              <a:rPr lang="en-GB" i="0" dirty="0" smtClean="0"/>
            </a:br>
            <a:r>
              <a:rPr lang="en-GB" i="0" dirty="0" smtClean="0"/>
              <a:t>	- looking</a:t>
            </a:r>
          </a:p>
          <a:p>
            <a:pPr lvl="1" eaLnBrk="1" hangingPunct="1">
              <a:spcBef>
                <a:spcPts val="0"/>
              </a:spcBef>
            </a:pPr>
            <a:r>
              <a:rPr lang="en-GB" i="0" dirty="0" smtClean="0"/>
              <a:t>- pointing </a:t>
            </a:r>
          </a:p>
          <a:p>
            <a:pPr eaLnBrk="1" hangingPunct="1">
              <a:spcBef>
                <a:spcPts val="0"/>
              </a:spcBef>
            </a:pPr>
            <a:endParaRPr lang="en-GB" i="0" dirty="0"/>
          </a:p>
          <a:p>
            <a:pPr eaLnBrk="1" hangingPunct="1">
              <a:spcBef>
                <a:spcPts val="0"/>
              </a:spcBef>
            </a:pPr>
            <a:r>
              <a:rPr lang="en-GB" i="0" dirty="0" smtClean="0"/>
              <a:t>Helping </a:t>
            </a:r>
          </a:p>
          <a:p>
            <a:pPr eaLnBrk="1" hangingPunct="1">
              <a:spcBef>
                <a:spcPts val="0"/>
              </a:spcBef>
            </a:pPr>
            <a:endParaRPr lang="en-GB" i="0" dirty="0" smtClean="0"/>
          </a:p>
          <a:p>
            <a:pPr eaLnBrk="1" hangingPunct="1">
              <a:spcBef>
                <a:spcPts val="0"/>
              </a:spcBef>
            </a:pPr>
            <a:r>
              <a:rPr lang="en-GB" i="0" dirty="0" smtClean="0"/>
              <a:t>Communicating</a:t>
            </a:r>
            <a:endParaRPr lang="en-GB" i="0" dirty="0"/>
          </a:p>
          <a:p>
            <a:pPr eaLnBrk="1" hangingPunct="1">
              <a:spcBef>
                <a:spcPts val="0"/>
              </a:spcBef>
            </a:pPr>
            <a:endParaRPr lang="en-GB" i="0" dirty="0"/>
          </a:p>
          <a:p>
            <a:pPr eaLnBrk="1" hangingPunct="1">
              <a:spcBef>
                <a:spcPts val="0"/>
              </a:spcBef>
            </a:pPr>
            <a:r>
              <a:rPr lang="en-GB" i="0" dirty="0" smtClean="0"/>
              <a:t>Altercentric interference</a:t>
            </a:r>
          </a:p>
        </p:txBody>
      </p:sp>
      <p:sp>
        <p:nvSpPr>
          <p:cNvPr id="23555" name="Text Box 5"/>
          <p:cNvSpPr txBox="1">
            <a:spLocks noChangeArrowheads="1"/>
          </p:cNvSpPr>
          <p:nvPr/>
        </p:nvSpPr>
        <p:spPr bwMode="auto">
          <a:xfrm>
            <a:off x="4932362" y="1700808"/>
            <a:ext cx="42116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rPr>
              <a:t>(Onishi &amp; Baillargeon </a:t>
            </a:r>
            <a:r>
              <a:rPr lang="en-GB" i="0" dirty="0" smtClean="0">
                <a:solidFill>
                  <a:srgbClr val="C0C0C0"/>
                </a:solidFill>
              </a:rPr>
              <a:t>2005)</a:t>
            </a:r>
            <a:br>
              <a:rPr lang="en-GB" i="0" dirty="0" smtClean="0">
                <a:solidFill>
                  <a:srgbClr val="C0C0C0"/>
                </a:solidFill>
              </a:rPr>
            </a:br>
            <a:r>
              <a:rPr lang="en-GB" i="0" dirty="0" smtClean="0">
                <a:solidFill>
                  <a:srgbClr val="C0C0C0"/>
                </a:solidFill>
              </a:rPr>
              <a:t>(He et al 2011)</a:t>
            </a:r>
            <a:br>
              <a:rPr lang="en-GB" i="0" dirty="0" smtClean="0">
                <a:solidFill>
                  <a:srgbClr val="C0C0C0"/>
                </a:solidFill>
              </a:rPr>
            </a:br>
            <a:r>
              <a:rPr lang="en-GB" i="0" dirty="0" smtClean="0">
                <a:solidFill>
                  <a:srgbClr val="C0C0C0"/>
                </a:solidFill>
              </a:rPr>
              <a:t>(Song et al 2008; Scott et al 2012)</a:t>
            </a:r>
            <a:endParaRPr lang="en-GB" i="0" dirty="0">
              <a:solidFill>
                <a:srgbClr val="C0C0C0"/>
              </a:solidFill>
            </a:endParaRPr>
          </a:p>
        </p:txBody>
      </p:sp>
      <p:sp>
        <p:nvSpPr>
          <p:cNvPr id="3" name="TextBox 2"/>
          <p:cNvSpPr txBox="1"/>
          <p:nvPr/>
        </p:nvSpPr>
        <p:spPr>
          <a:xfrm>
            <a:off x="5076056" y="3573016"/>
            <a:ext cx="1136570" cy="430887"/>
          </a:xfrm>
          <a:prstGeom prst="rect">
            <a:avLst/>
          </a:prstGeom>
          <a:solidFill>
            <a:schemeClr val="tx1"/>
          </a:solidFill>
          <a:effectLst>
            <a:glow rad="1905000">
              <a:schemeClr val="tx1"/>
            </a:glow>
          </a:effectLst>
        </p:spPr>
        <p:txBody>
          <a:bodyPr wrap="none" rtlCol="0">
            <a:spAutoFit/>
          </a:bodyPr>
          <a:lstStyle/>
          <a:p>
            <a:r>
              <a:rPr lang="en-US" b="1" i="0" dirty="0" smtClean="0"/>
              <a:t>A-tasks</a:t>
            </a:r>
            <a:endParaRPr lang="en-US" b="1" i="0" dirty="0"/>
          </a:p>
        </p:txBody>
      </p:sp>
      <p:sp>
        <p:nvSpPr>
          <p:cNvPr id="2" name="Right Brace 1"/>
          <p:cNvSpPr/>
          <p:nvPr/>
        </p:nvSpPr>
        <p:spPr bwMode="auto">
          <a:xfrm>
            <a:off x="4355976" y="1340768"/>
            <a:ext cx="504056" cy="4896544"/>
          </a:xfrm>
          <a:prstGeom prst="rightBrace">
            <a:avLst>
              <a:gd name="adj1" fmla="val 36869"/>
              <a:gd name="adj2" fmla="val 50252"/>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12582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95536" y="2204864"/>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a:t>
            </a: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a:t>
            </a:r>
            <a:r>
              <a:rPr lang="en-GB" i="0" dirty="0" smtClean="0">
                <a:effectLst>
                  <a:glow rad="101600">
                    <a:schemeClr val="tx1">
                      <a:alpha val="75000"/>
                    </a:schemeClr>
                  </a:glow>
                </a:effectLst>
              </a:rPr>
              <a:t>beliefs</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982499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4932040" y="3071282"/>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&amp; Slaughter 1991)</a:t>
            </a:r>
            <a:endParaRPr lang="en-GB" i="0" dirty="0">
              <a:solidFill>
                <a:srgbClr val="C0C0C0"/>
              </a:solidFill>
            </a:endParaRPr>
          </a:p>
        </p:txBody>
      </p:sp>
      <p:sp>
        <p:nvSpPr>
          <p:cNvPr id="10" name="Text Box 4"/>
          <p:cNvSpPr txBox="1">
            <a:spLocks noChangeArrowheads="1"/>
          </p:cNvSpPr>
          <p:nvPr/>
        </p:nvSpPr>
        <p:spPr bwMode="auto">
          <a:xfrm>
            <a:off x="4932040" y="3789040"/>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(Chandler et al 1989)</a:t>
            </a:r>
            <a:endParaRPr lang="en-GB" i="0" dirty="0">
              <a:solidFill>
                <a:srgbClr val="C0C0C0"/>
              </a:solidFill>
            </a:endParaRPr>
          </a:p>
        </p:txBody>
      </p:sp>
      <p:sp>
        <p:nvSpPr>
          <p:cNvPr id="11" name="Text Box 4"/>
          <p:cNvSpPr txBox="1">
            <a:spLocks noChangeArrowheads="1"/>
          </p:cNvSpPr>
          <p:nvPr/>
        </p:nvSpPr>
        <p:spPr bwMode="auto">
          <a:xfrm>
            <a:off x="4932040" y="5085184"/>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et al 1994; </a:t>
            </a:r>
            <a:br>
              <a:rPr lang="en-GB" i="0" dirty="0" smtClean="0">
                <a:solidFill>
                  <a:srgbClr val="C0C0C0"/>
                </a:solidFill>
              </a:rPr>
            </a:br>
            <a:r>
              <a:rPr lang="en-GB" i="0" dirty="0" smtClean="0">
                <a:solidFill>
                  <a:srgbClr val="C0C0C0"/>
                </a:solidFill>
              </a:rPr>
              <a:t>	Cluster 1996)</a:t>
            </a:r>
            <a:endParaRPr lang="en-GB" i="0" dirty="0">
              <a:solidFill>
                <a:srgbClr val="C0C0C0"/>
              </a:solidFill>
            </a:endParaRPr>
          </a:p>
        </p:txBody>
      </p:sp>
      <p:sp>
        <p:nvSpPr>
          <p:cNvPr id="13" name="Text Box 3"/>
          <p:cNvSpPr txBox="1">
            <a:spLocks noChangeArrowheads="1"/>
          </p:cNvSpPr>
          <p:nvPr/>
        </p:nvSpPr>
        <p:spPr bwMode="auto">
          <a:xfrm>
            <a:off x="468312" y="404813"/>
            <a:ext cx="4031680"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3-year-olds fail false belief tasks</a:t>
            </a:r>
          </a:p>
          <a:p>
            <a:pPr eaLnBrk="1" hangingPunct="1">
              <a:spcBef>
                <a:spcPts val="0"/>
              </a:spcBef>
            </a:pPr>
            <a:endParaRPr lang="en-GB" i="0" dirty="0"/>
          </a:p>
          <a:p>
            <a:pPr eaLnBrk="1" hangingPunct="1">
              <a:spcBef>
                <a:spcPts val="0"/>
              </a:spcBef>
            </a:pPr>
            <a:r>
              <a:rPr lang="en-GB" i="0" dirty="0" smtClean="0"/>
              <a:t>prediction</a:t>
            </a:r>
          </a:p>
          <a:p>
            <a:pPr eaLnBrk="1" hangingPunct="1">
              <a:spcBef>
                <a:spcPts val="0"/>
              </a:spcBef>
            </a:pPr>
            <a:r>
              <a:rPr lang="en-GB" i="0" dirty="0"/>
              <a:t>	</a:t>
            </a:r>
            <a:r>
              <a:rPr lang="en-GB" i="0" dirty="0" smtClean="0"/>
              <a:t>- action</a:t>
            </a:r>
          </a:p>
          <a:p>
            <a:pPr eaLnBrk="1" hangingPunct="1">
              <a:spcBef>
                <a:spcPts val="0"/>
              </a:spcBef>
            </a:pPr>
            <a:r>
              <a:rPr lang="en-GB" i="0" dirty="0"/>
              <a:t>	</a:t>
            </a:r>
            <a:r>
              <a:rPr lang="en-GB" i="0" dirty="0" smtClean="0"/>
              <a:t>- desire</a:t>
            </a:r>
          </a:p>
          <a:p>
            <a:pPr eaLnBrk="1" hangingPunct="1">
              <a:spcBef>
                <a:spcPts val="0"/>
              </a:spcBef>
            </a:pPr>
            <a:r>
              <a:rPr lang="en-GB" i="0" dirty="0" err="1" smtClean="0"/>
              <a:t>retrodiction</a:t>
            </a:r>
            <a:r>
              <a:rPr lang="en-GB" i="0" dirty="0" smtClean="0"/>
              <a:t> or explanation</a:t>
            </a:r>
          </a:p>
          <a:p>
            <a:pPr eaLnBrk="1" hangingPunct="1">
              <a:spcBef>
                <a:spcPts val="0"/>
              </a:spcBef>
            </a:pPr>
            <a:r>
              <a:rPr lang="en-GB" i="0" dirty="0" smtClean="0"/>
              <a:t>select a suitable argument</a:t>
            </a:r>
          </a:p>
          <a:p>
            <a:pPr eaLnBrk="1" hangingPunct="1">
              <a:spcBef>
                <a:spcPts val="0"/>
              </a:spcBef>
            </a:pPr>
            <a:endParaRPr lang="en-GB" i="0" dirty="0" smtClean="0"/>
          </a:p>
          <a:p>
            <a:pPr eaLnBrk="1" hangingPunct="1">
              <a:spcBef>
                <a:spcPts val="0"/>
              </a:spcBef>
            </a:pPr>
            <a:r>
              <a:rPr lang="en-GB" i="0" dirty="0" smtClean="0"/>
              <a:t>own beliefs (first person)</a:t>
            </a:r>
          </a:p>
          <a:p>
            <a:pPr eaLnBrk="1" hangingPunct="1">
              <a:spcBef>
                <a:spcPts val="0"/>
              </a:spcBef>
            </a:pPr>
            <a:endParaRPr lang="en-GB" i="0" dirty="0" smtClean="0"/>
          </a:p>
          <a:p>
            <a:pPr eaLnBrk="1" hangingPunct="1">
              <a:spcBef>
                <a:spcPts val="0"/>
              </a:spcBef>
            </a:pPr>
            <a:r>
              <a:rPr lang="en-GB" i="0" dirty="0" smtClean="0"/>
              <a:t>involvement (deception)</a:t>
            </a:r>
          </a:p>
          <a:p>
            <a:pPr eaLnBrk="1" hangingPunct="1">
              <a:spcBef>
                <a:spcPts val="0"/>
              </a:spcBef>
            </a:pPr>
            <a:endParaRPr lang="en-GB" i="0" dirty="0" smtClean="0"/>
          </a:p>
          <a:p>
            <a:pPr eaLnBrk="1" hangingPunct="1">
              <a:spcBef>
                <a:spcPts val="0"/>
              </a:spcBef>
            </a:pPr>
            <a:r>
              <a:rPr lang="en-GB" i="0" dirty="0" smtClean="0"/>
              <a:t>nonverbal </a:t>
            </a:r>
            <a:r>
              <a:rPr lang="en-GB" i="0" dirty="0"/>
              <a:t>response</a:t>
            </a:r>
          </a:p>
          <a:p>
            <a:pPr eaLnBrk="1" hangingPunct="1">
              <a:spcBef>
                <a:spcPts val="0"/>
              </a:spcBef>
            </a:pPr>
            <a:endParaRPr lang="en-GB" i="0" dirty="0" smtClean="0"/>
          </a:p>
          <a:p>
            <a:pPr eaLnBrk="1" hangingPunct="1">
              <a:spcBef>
                <a:spcPts val="0"/>
              </a:spcBef>
            </a:pPr>
            <a:r>
              <a:rPr lang="en-GB" i="0" dirty="0" smtClean="0"/>
              <a:t>test questions word-for-word identical to desire and pretence tasks</a:t>
            </a:r>
          </a:p>
        </p:txBody>
      </p:sp>
      <p:sp>
        <p:nvSpPr>
          <p:cNvPr id="15" name="Text Box 5"/>
          <p:cNvSpPr txBox="1">
            <a:spLocks noChangeArrowheads="1"/>
          </p:cNvSpPr>
          <p:nvPr/>
        </p:nvSpPr>
        <p:spPr bwMode="auto">
          <a:xfrm>
            <a:off x="4932362" y="1384900"/>
            <a:ext cx="421163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Perner 1983)</a:t>
            </a:r>
            <a:br>
              <a:rPr lang="en-GB" i="0" dirty="0" smtClean="0">
                <a:solidFill>
                  <a:srgbClr val="C0C0C0"/>
                </a:solidFill>
              </a:rPr>
            </a:br>
            <a:r>
              <a:rPr lang="en-GB" i="0" dirty="0" smtClean="0">
                <a:solidFill>
                  <a:srgbClr val="C0C0C0"/>
                </a:solidFill>
              </a:rPr>
              <a:t>(</a:t>
            </a:r>
            <a:r>
              <a:rPr lang="en-GB" i="0" dirty="0" err="1" smtClean="0">
                <a:solidFill>
                  <a:srgbClr val="C0C0C0"/>
                </a:solidFill>
              </a:rPr>
              <a:t>Astington</a:t>
            </a:r>
            <a:r>
              <a:rPr lang="en-GB" i="0" dirty="0" smtClean="0">
                <a:solidFill>
                  <a:srgbClr val="C0C0C0"/>
                </a:solidFill>
              </a:rPr>
              <a:t> &amp; Gopnik 1991)</a:t>
            </a:r>
            <a:br>
              <a:rPr lang="en-GB" i="0" dirty="0" smtClean="0">
                <a:solidFill>
                  <a:srgbClr val="C0C0C0"/>
                </a:solidFill>
              </a:rPr>
            </a:b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a:t>
            </a:r>
            <a:r>
              <a:rPr lang="en-GB" i="0" dirty="0" err="1" smtClean="0">
                <a:solidFill>
                  <a:srgbClr val="C0C0C0"/>
                </a:solidFill>
              </a:rPr>
              <a:t>Mayringer</a:t>
            </a:r>
            <a:r>
              <a:rPr lang="en-GB" i="0" dirty="0" smtClean="0">
                <a:solidFill>
                  <a:srgbClr val="C0C0C0"/>
                </a:solidFill>
              </a:rPr>
              <a:t> 1998)</a:t>
            </a:r>
            <a:r>
              <a:rPr lang="en-GB" i="0" dirty="0">
                <a:solidFill>
                  <a:srgbClr val="C0C0C0"/>
                </a:solidFill>
              </a:rPr>
              <a:t/>
            </a:r>
            <a:br>
              <a:rPr lang="en-GB" i="0" dirty="0">
                <a:solidFill>
                  <a:srgbClr val="C0C0C0"/>
                </a:solidFill>
              </a:rPr>
            </a:br>
            <a:r>
              <a:rPr lang="en-GB" i="0" dirty="0" smtClean="0">
                <a:solidFill>
                  <a:srgbClr val="C0C0C0"/>
                </a:solidFill>
              </a:rPr>
              <a:t>(</a:t>
            </a:r>
            <a:r>
              <a:rPr lang="en-GB" i="0" dirty="0" err="1" smtClean="0">
                <a:solidFill>
                  <a:srgbClr val="C0C0C0"/>
                </a:solidFill>
              </a:rPr>
              <a:t>Bartsch</a:t>
            </a:r>
            <a:r>
              <a:rPr lang="en-GB" i="0" dirty="0" smtClean="0">
                <a:solidFill>
                  <a:srgbClr val="C0C0C0"/>
                </a:solidFill>
              </a:rPr>
              <a:t> &amp; London 2000)</a:t>
            </a:r>
          </a:p>
        </p:txBody>
      </p:sp>
      <p:sp>
        <p:nvSpPr>
          <p:cNvPr id="8" name="Text Box 4"/>
          <p:cNvSpPr txBox="1">
            <a:spLocks noChangeArrowheads="1"/>
          </p:cNvSpPr>
          <p:nvPr/>
        </p:nvSpPr>
        <p:spPr bwMode="auto">
          <a:xfrm>
            <a:off x="4932040" y="4509120"/>
            <a:ext cx="40324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(Call et al 1999; Low 2010 exp.2)</a:t>
            </a:r>
            <a:endParaRPr lang="en-GB" i="0" dirty="0">
              <a:solidFill>
                <a:srgbClr val="C0C0C0"/>
              </a:solidFill>
            </a:endParaRPr>
          </a:p>
        </p:txBody>
      </p:sp>
      <p:sp>
        <p:nvSpPr>
          <p:cNvPr id="2" name="Rectangle 1"/>
          <p:cNvSpPr/>
          <p:nvPr/>
        </p:nvSpPr>
        <p:spPr bwMode="auto">
          <a:xfrm>
            <a:off x="0" y="1052736"/>
            <a:ext cx="9144000" cy="58052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7164709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4932040" y="3071282"/>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&amp; Slaughter 1991)</a:t>
            </a:r>
            <a:endParaRPr lang="en-GB" i="0" dirty="0">
              <a:solidFill>
                <a:srgbClr val="C0C0C0"/>
              </a:solidFill>
            </a:endParaRPr>
          </a:p>
        </p:txBody>
      </p:sp>
      <p:sp>
        <p:nvSpPr>
          <p:cNvPr id="10" name="Text Box 4"/>
          <p:cNvSpPr txBox="1">
            <a:spLocks noChangeArrowheads="1"/>
          </p:cNvSpPr>
          <p:nvPr/>
        </p:nvSpPr>
        <p:spPr bwMode="auto">
          <a:xfrm>
            <a:off x="4932040" y="3789040"/>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(Chandler et al 1989)</a:t>
            </a:r>
            <a:endParaRPr lang="en-GB" i="0" dirty="0">
              <a:solidFill>
                <a:srgbClr val="C0C0C0"/>
              </a:solidFill>
            </a:endParaRPr>
          </a:p>
        </p:txBody>
      </p:sp>
      <p:sp>
        <p:nvSpPr>
          <p:cNvPr id="11" name="Text Box 4"/>
          <p:cNvSpPr txBox="1">
            <a:spLocks noChangeArrowheads="1"/>
          </p:cNvSpPr>
          <p:nvPr/>
        </p:nvSpPr>
        <p:spPr bwMode="auto">
          <a:xfrm>
            <a:off x="4932040" y="5085184"/>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et al 1994; </a:t>
            </a:r>
            <a:br>
              <a:rPr lang="en-GB" i="0" dirty="0" smtClean="0">
                <a:solidFill>
                  <a:srgbClr val="C0C0C0"/>
                </a:solidFill>
              </a:rPr>
            </a:br>
            <a:r>
              <a:rPr lang="en-GB" i="0" dirty="0" smtClean="0">
                <a:solidFill>
                  <a:srgbClr val="C0C0C0"/>
                </a:solidFill>
              </a:rPr>
              <a:t>	Cluster 1996)</a:t>
            </a:r>
            <a:endParaRPr lang="en-GB" i="0" dirty="0">
              <a:solidFill>
                <a:srgbClr val="C0C0C0"/>
              </a:solidFill>
            </a:endParaRPr>
          </a:p>
        </p:txBody>
      </p:sp>
      <p:sp>
        <p:nvSpPr>
          <p:cNvPr id="13" name="Text Box 3"/>
          <p:cNvSpPr txBox="1">
            <a:spLocks noChangeArrowheads="1"/>
          </p:cNvSpPr>
          <p:nvPr/>
        </p:nvSpPr>
        <p:spPr bwMode="auto">
          <a:xfrm>
            <a:off x="468312" y="404813"/>
            <a:ext cx="4031680"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3-year-olds fail false belief tasks</a:t>
            </a:r>
          </a:p>
          <a:p>
            <a:pPr eaLnBrk="1" hangingPunct="1">
              <a:spcBef>
                <a:spcPts val="0"/>
              </a:spcBef>
            </a:pPr>
            <a:endParaRPr lang="en-GB" i="0" dirty="0"/>
          </a:p>
          <a:p>
            <a:pPr eaLnBrk="1" hangingPunct="1">
              <a:spcBef>
                <a:spcPts val="0"/>
              </a:spcBef>
            </a:pPr>
            <a:r>
              <a:rPr lang="en-GB" i="0" dirty="0" smtClean="0"/>
              <a:t>prediction</a:t>
            </a:r>
          </a:p>
          <a:p>
            <a:pPr eaLnBrk="1" hangingPunct="1">
              <a:spcBef>
                <a:spcPts val="0"/>
              </a:spcBef>
            </a:pPr>
            <a:r>
              <a:rPr lang="en-GB" i="0" dirty="0"/>
              <a:t>	</a:t>
            </a:r>
            <a:r>
              <a:rPr lang="en-GB" i="0" dirty="0" smtClean="0"/>
              <a:t>- action</a:t>
            </a:r>
          </a:p>
          <a:p>
            <a:pPr eaLnBrk="1" hangingPunct="1">
              <a:spcBef>
                <a:spcPts val="0"/>
              </a:spcBef>
            </a:pPr>
            <a:r>
              <a:rPr lang="en-GB" i="0" dirty="0"/>
              <a:t>	</a:t>
            </a:r>
            <a:r>
              <a:rPr lang="en-GB" i="0" dirty="0" smtClean="0"/>
              <a:t>- desire</a:t>
            </a:r>
          </a:p>
          <a:p>
            <a:pPr eaLnBrk="1" hangingPunct="1">
              <a:spcBef>
                <a:spcPts val="0"/>
              </a:spcBef>
            </a:pPr>
            <a:r>
              <a:rPr lang="en-GB" i="0" dirty="0" err="1" smtClean="0"/>
              <a:t>retrodiction</a:t>
            </a:r>
            <a:r>
              <a:rPr lang="en-GB" i="0" dirty="0" smtClean="0"/>
              <a:t> or explanation</a:t>
            </a:r>
          </a:p>
          <a:p>
            <a:pPr eaLnBrk="1" hangingPunct="1">
              <a:spcBef>
                <a:spcPts val="0"/>
              </a:spcBef>
            </a:pPr>
            <a:r>
              <a:rPr lang="en-GB" i="0" dirty="0" smtClean="0"/>
              <a:t>select a suitable argument</a:t>
            </a:r>
          </a:p>
          <a:p>
            <a:pPr eaLnBrk="1" hangingPunct="1">
              <a:spcBef>
                <a:spcPts val="0"/>
              </a:spcBef>
            </a:pPr>
            <a:endParaRPr lang="en-GB" i="0" dirty="0" smtClean="0"/>
          </a:p>
          <a:p>
            <a:pPr eaLnBrk="1" hangingPunct="1">
              <a:spcBef>
                <a:spcPts val="0"/>
              </a:spcBef>
            </a:pPr>
            <a:r>
              <a:rPr lang="en-GB" i="0" dirty="0" smtClean="0"/>
              <a:t>own beliefs (first person)</a:t>
            </a:r>
          </a:p>
          <a:p>
            <a:pPr eaLnBrk="1" hangingPunct="1">
              <a:spcBef>
                <a:spcPts val="0"/>
              </a:spcBef>
            </a:pPr>
            <a:endParaRPr lang="en-GB" i="0" dirty="0" smtClean="0"/>
          </a:p>
          <a:p>
            <a:pPr eaLnBrk="1" hangingPunct="1">
              <a:spcBef>
                <a:spcPts val="0"/>
              </a:spcBef>
            </a:pPr>
            <a:r>
              <a:rPr lang="en-GB" i="0" dirty="0" smtClean="0"/>
              <a:t>involvement (deception)</a:t>
            </a:r>
          </a:p>
          <a:p>
            <a:pPr eaLnBrk="1" hangingPunct="1">
              <a:spcBef>
                <a:spcPts val="0"/>
              </a:spcBef>
            </a:pPr>
            <a:endParaRPr lang="en-GB" i="0" dirty="0" smtClean="0"/>
          </a:p>
          <a:p>
            <a:pPr eaLnBrk="1" hangingPunct="1">
              <a:spcBef>
                <a:spcPts val="0"/>
              </a:spcBef>
            </a:pPr>
            <a:r>
              <a:rPr lang="en-GB" i="0" dirty="0" smtClean="0"/>
              <a:t>nonverbal </a:t>
            </a:r>
            <a:r>
              <a:rPr lang="en-GB" i="0" dirty="0"/>
              <a:t>response</a:t>
            </a:r>
          </a:p>
          <a:p>
            <a:pPr eaLnBrk="1" hangingPunct="1">
              <a:spcBef>
                <a:spcPts val="0"/>
              </a:spcBef>
            </a:pPr>
            <a:endParaRPr lang="en-GB" i="0" dirty="0" smtClean="0"/>
          </a:p>
          <a:p>
            <a:pPr eaLnBrk="1" hangingPunct="1">
              <a:spcBef>
                <a:spcPts val="0"/>
              </a:spcBef>
            </a:pPr>
            <a:r>
              <a:rPr lang="en-GB" i="0" dirty="0" smtClean="0"/>
              <a:t>test questions word-for-word identical to desire and pretence tasks</a:t>
            </a:r>
          </a:p>
        </p:txBody>
      </p:sp>
      <p:sp>
        <p:nvSpPr>
          <p:cNvPr id="15" name="Text Box 5"/>
          <p:cNvSpPr txBox="1">
            <a:spLocks noChangeArrowheads="1"/>
          </p:cNvSpPr>
          <p:nvPr/>
        </p:nvSpPr>
        <p:spPr bwMode="auto">
          <a:xfrm>
            <a:off x="4932362" y="1384900"/>
            <a:ext cx="421163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Perner 1983)</a:t>
            </a:r>
            <a:br>
              <a:rPr lang="en-GB" i="0" dirty="0" smtClean="0">
                <a:solidFill>
                  <a:srgbClr val="C0C0C0"/>
                </a:solidFill>
              </a:rPr>
            </a:br>
            <a:r>
              <a:rPr lang="en-GB" i="0" dirty="0" smtClean="0">
                <a:solidFill>
                  <a:srgbClr val="C0C0C0"/>
                </a:solidFill>
              </a:rPr>
              <a:t>(</a:t>
            </a:r>
            <a:r>
              <a:rPr lang="en-GB" i="0" dirty="0" err="1" smtClean="0">
                <a:solidFill>
                  <a:srgbClr val="C0C0C0"/>
                </a:solidFill>
              </a:rPr>
              <a:t>Astington</a:t>
            </a:r>
            <a:r>
              <a:rPr lang="en-GB" i="0" dirty="0" smtClean="0">
                <a:solidFill>
                  <a:srgbClr val="C0C0C0"/>
                </a:solidFill>
              </a:rPr>
              <a:t> &amp; Gopnik 1991)</a:t>
            </a:r>
            <a:br>
              <a:rPr lang="en-GB" i="0" dirty="0" smtClean="0">
                <a:solidFill>
                  <a:srgbClr val="C0C0C0"/>
                </a:solidFill>
              </a:rPr>
            </a:b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a:t>
            </a:r>
            <a:r>
              <a:rPr lang="en-GB" i="0" dirty="0" err="1" smtClean="0">
                <a:solidFill>
                  <a:srgbClr val="C0C0C0"/>
                </a:solidFill>
              </a:rPr>
              <a:t>Mayringer</a:t>
            </a:r>
            <a:r>
              <a:rPr lang="en-GB" i="0" dirty="0" smtClean="0">
                <a:solidFill>
                  <a:srgbClr val="C0C0C0"/>
                </a:solidFill>
              </a:rPr>
              <a:t> 1998)</a:t>
            </a:r>
            <a:r>
              <a:rPr lang="en-GB" i="0" dirty="0">
                <a:solidFill>
                  <a:srgbClr val="C0C0C0"/>
                </a:solidFill>
              </a:rPr>
              <a:t/>
            </a:r>
            <a:br>
              <a:rPr lang="en-GB" i="0" dirty="0">
                <a:solidFill>
                  <a:srgbClr val="C0C0C0"/>
                </a:solidFill>
              </a:rPr>
            </a:br>
            <a:r>
              <a:rPr lang="en-GB" i="0" dirty="0" smtClean="0">
                <a:solidFill>
                  <a:srgbClr val="C0C0C0"/>
                </a:solidFill>
              </a:rPr>
              <a:t>(</a:t>
            </a:r>
            <a:r>
              <a:rPr lang="en-GB" i="0" dirty="0" err="1" smtClean="0">
                <a:solidFill>
                  <a:srgbClr val="C0C0C0"/>
                </a:solidFill>
              </a:rPr>
              <a:t>Bartsch</a:t>
            </a:r>
            <a:r>
              <a:rPr lang="en-GB" i="0" dirty="0" smtClean="0">
                <a:solidFill>
                  <a:srgbClr val="C0C0C0"/>
                </a:solidFill>
              </a:rPr>
              <a:t> &amp; London 2000)</a:t>
            </a:r>
          </a:p>
        </p:txBody>
      </p:sp>
      <p:sp>
        <p:nvSpPr>
          <p:cNvPr id="8" name="Text Box 4"/>
          <p:cNvSpPr txBox="1">
            <a:spLocks noChangeArrowheads="1"/>
          </p:cNvSpPr>
          <p:nvPr/>
        </p:nvSpPr>
        <p:spPr bwMode="auto">
          <a:xfrm>
            <a:off x="4932040" y="4509120"/>
            <a:ext cx="40324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(Call et al 1999; Low 2010 exp.2)</a:t>
            </a:r>
            <a:endParaRPr lang="en-GB" i="0" dirty="0">
              <a:solidFill>
                <a:srgbClr val="C0C0C0"/>
              </a:solidFill>
            </a:endParaRPr>
          </a:p>
        </p:txBody>
      </p:sp>
      <p:sp>
        <p:nvSpPr>
          <p:cNvPr id="2" name="Rectangle 1"/>
          <p:cNvSpPr/>
          <p:nvPr/>
        </p:nvSpPr>
        <p:spPr bwMode="auto">
          <a:xfrm>
            <a:off x="0" y="2492896"/>
            <a:ext cx="9144000" cy="436510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462470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4932040" y="3071282"/>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&amp; Slaughter 1991)</a:t>
            </a:r>
            <a:endParaRPr lang="en-GB" i="0" dirty="0">
              <a:solidFill>
                <a:srgbClr val="C0C0C0"/>
              </a:solidFill>
            </a:endParaRPr>
          </a:p>
        </p:txBody>
      </p:sp>
      <p:sp>
        <p:nvSpPr>
          <p:cNvPr id="10" name="Text Box 4"/>
          <p:cNvSpPr txBox="1">
            <a:spLocks noChangeArrowheads="1"/>
          </p:cNvSpPr>
          <p:nvPr/>
        </p:nvSpPr>
        <p:spPr bwMode="auto">
          <a:xfrm>
            <a:off x="4932040" y="3789040"/>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(Chandler et al 1989)</a:t>
            </a:r>
            <a:endParaRPr lang="en-GB" i="0" dirty="0">
              <a:solidFill>
                <a:srgbClr val="C0C0C0"/>
              </a:solidFill>
            </a:endParaRPr>
          </a:p>
        </p:txBody>
      </p:sp>
      <p:sp>
        <p:nvSpPr>
          <p:cNvPr id="11" name="Text Box 4"/>
          <p:cNvSpPr txBox="1">
            <a:spLocks noChangeArrowheads="1"/>
          </p:cNvSpPr>
          <p:nvPr/>
        </p:nvSpPr>
        <p:spPr bwMode="auto">
          <a:xfrm>
            <a:off x="4932040" y="5085184"/>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et al 1994; </a:t>
            </a:r>
            <a:br>
              <a:rPr lang="en-GB" i="0" dirty="0" smtClean="0">
                <a:solidFill>
                  <a:srgbClr val="C0C0C0"/>
                </a:solidFill>
              </a:rPr>
            </a:br>
            <a:r>
              <a:rPr lang="en-GB" i="0" dirty="0" smtClean="0">
                <a:solidFill>
                  <a:srgbClr val="C0C0C0"/>
                </a:solidFill>
              </a:rPr>
              <a:t>	Cluster 1996)</a:t>
            </a:r>
            <a:endParaRPr lang="en-GB" i="0" dirty="0">
              <a:solidFill>
                <a:srgbClr val="C0C0C0"/>
              </a:solidFill>
            </a:endParaRPr>
          </a:p>
        </p:txBody>
      </p:sp>
      <p:sp>
        <p:nvSpPr>
          <p:cNvPr id="13" name="Text Box 3"/>
          <p:cNvSpPr txBox="1">
            <a:spLocks noChangeArrowheads="1"/>
          </p:cNvSpPr>
          <p:nvPr/>
        </p:nvSpPr>
        <p:spPr bwMode="auto">
          <a:xfrm>
            <a:off x="468312" y="404813"/>
            <a:ext cx="4031680"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3-year-olds fail false belief tasks</a:t>
            </a:r>
          </a:p>
          <a:p>
            <a:pPr eaLnBrk="1" hangingPunct="1">
              <a:spcBef>
                <a:spcPts val="0"/>
              </a:spcBef>
            </a:pPr>
            <a:endParaRPr lang="en-GB" i="0" dirty="0"/>
          </a:p>
          <a:p>
            <a:pPr eaLnBrk="1" hangingPunct="1">
              <a:spcBef>
                <a:spcPts val="0"/>
              </a:spcBef>
            </a:pPr>
            <a:r>
              <a:rPr lang="en-GB" i="0" dirty="0" smtClean="0"/>
              <a:t>prediction</a:t>
            </a:r>
          </a:p>
          <a:p>
            <a:pPr eaLnBrk="1" hangingPunct="1">
              <a:spcBef>
                <a:spcPts val="0"/>
              </a:spcBef>
            </a:pPr>
            <a:r>
              <a:rPr lang="en-GB" i="0" dirty="0"/>
              <a:t>	</a:t>
            </a:r>
            <a:r>
              <a:rPr lang="en-GB" i="0" dirty="0" smtClean="0"/>
              <a:t>- action</a:t>
            </a:r>
          </a:p>
          <a:p>
            <a:pPr eaLnBrk="1" hangingPunct="1">
              <a:spcBef>
                <a:spcPts val="0"/>
              </a:spcBef>
            </a:pPr>
            <a:r>
              <a:rPr lang="en-GB" i="0" dirty="0"/>
              <a:t>	</a:t>
            </a:r>
            <a:r>
              <a:rPr lang="en-GB" i="0" dirty="0" smtClean="0"/>
              <a:t>- desire</a:t>
            </a:r>
          </a:p>
          <a:p>
            <a:pPr eaLnBrk="1" hangingPunct="1">
              <a:spcBef>
                <a:spcPts val="0"/>
              </a:spcBef>
            </a:pPr>
            <a:r>
              <a:rPr lang="en-GB" i="0" dirty="0" err="1" smtClean="0"/>
              <a:t>retrodiction</a:t>
            </a:r>
            <a:r>
              <a:rPr lang="en-GB" i="0" dirty="0" smtClean="0"/>
              <a:t> or explanation</a:t>
            </a:r>
          </a:p>
          <a:p>
            <a:pPr eaLnBrk="1" hangingPunct="1">
              <a:spcBef>
                <a:spcPts val="0"/>
              </a:spcBef>
            </a:pPr>
            <a:r>
              <a:rPr lang="en-GB" i="0" dirty="0" smtClean="0"/>
              <a:t>select a suitable argument</a:t>
            </a:r>
          </a:p>
          <a:p>
            <a:pPr eaLnBrk="1" hangingPunct="1">
              <a:spcBef>
                <a:spcPts val="0"/>
              </a:spcBef>
            </a:pPr>
            <a:endParaRPr lang="en-GB" i="0" dirty="0" smtClean="0"/>
          </a:p>
          <a:p>
            <a:pPr eaLnBrk="1" hangingPunct="1">
              <a:spcBef>
                <a:spcPts val="0"/>
              </a:spcBef>
            </a:pPr>
            <a:r>
              <a:rPr lang="en-GB" i="0" dirty="0" smtClean="0"/>
              <a:t>own beliefs (first person)</a:t>
            </a:r>
          </a:p>
          <a:p>
            <a:pPr eaLnBrk="1" hangingPunct="1">
              <a:spcBef>
                <a:spcPts val="0"/>
              </a:spcBef>
            </a:pPr>
            <a:endParaRPr lang="en-GB" i="0" dirty="0" smtClean="0"/>
          </a:p>
          <a:p>
            <a:pPr eaLnBrk="1" hangingPunct="1">
              <a:spcBef>
                <a:spcPts val="0"/>
              </a:spcBef>
            </a:pPr>
            <a:r>
              <a:rPr lang="en-GB" i="0" dirty="0" smtClean="0"/>
              <a:t>involvement (deception)</a:t>
            </a:r>
          </a:p>
          <a:p>
            <a:pPr eaLnBrk="1" hangingPunct="1">
              <a:spcBef>
                <a:spcPts val="0"/>
              </a:spcBef>
            </a:pPr>
            <a:endParaRPr lang="en-GB" i="0" dirty="0" smtClean="0"/>
          </a:p>
          <a:p>
            <a:pPr eaLnBrk="1" hangingPunct="1">
              <a:spcBef>
                <a:spcPts val="0"/>
              </a:spcBef>
            </a:pPr>
            <a:r>
              <a:rPr lang="en-GB" i="0" dirty="0" smtClean="0"/>
              <a:t>nonverbal </a:t>
            </a:r>
            <a:r>
              <a:rPr lang="en-GB" i="0" dirty="0"/>
              <a:t>response</a:t>
            </a:r>
          </a:p>
          <a:p>
            <a:pPr eaLnBrk="1" hangingPunct="1">
              <a:spcBef>
                <a:spcPts val="0"/>
              </a:spcBef>
            </a:pPr>
            <a:endParaRPr lang="en-GB" i="0" dirty="0" smtClean="0"/>
          </a:p>
          <a:p>
            <a:pPr eaLnBrk="1" hangingPunct="1">
              <a:spcBef>
                <a:spcPts val="0"/>
              </a:spcBef>
            </a:pPr>
            <a:r>
              <a:rPr lang="en-GB" i="0" dirty="0" smtClean="0"/>
              <a:t>test questions word-for-word identical to desire and pretence tasks</a:t>
            </a:r>
          </a:p>
        </p:txBody>
      </p:sp>
      <p:sp>
        <p:nvSpPr>
          <p:cNvPr id="15" name="Text Box 5"/>
          <p:cNvSpPr txBox="1">
            <a:spLocks noChangeArrowheads="1"/>
          </p:cNvSpPr>
          <p:nvPr/>
        </p:nvSpPr>
        <p:spPr bwMode="auto">
          <a:xfrm>
            <a:off x="4932362" y="1384900"/>
            <a:ext cx="421163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Perner 1983)</a:t>
            </a:r>
            <a:br>
              <a:rPr lang="en-GB" i="0" dirty="0" smtClean="0">
                <a:solidFill>
                  <a:srgbClr val="C0C0C0"/>
                </a:solidFill>
              </a:rPr>
            </a:br>
            <a:r>
              <a:rPr lang="en-GB" i="0" dirty="0" smtClean="0">
                <a:solidFill>
                  <a:srgbClr val="C0C0C0"/>
                </a:solidFill>
              </a:rPr>
              <a:t>(</a:t>
            </a:r>
            <a:r>
              <a:rPr lang="en-GB" i="0" dirty="0" err="1" smtClean="0">
                <a:solidFill>
                  <a:srgbClr val="C0C0C0"/>
                </a:solidFill>
              </a:rPr>
              <a:t>Astington</a:t>
            </a:r>
            <a:r>
              <a:rPr lang="en-GB" i="0" dirty="0" smtClean="0">
                <a:solidFill>
                  <a:srgbClr val="C0C0C0"/>
                </a:solidFill>
              </a:rPr>
              <a:t> &amp; Gopnik 1991)</a:t>
            </a:r>
            <a:br>
              <a:rPr lang="en-GB" i="0" dirty="0" smtClean="0">
                <a:solidFill>
                  <a:srgbClr val="C0C0C0"/>
                </a:solidFill>
              </a:rPr>
            </a:b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a:t>
            </a:r>
            <a:r>
              <a:rPr lang="en-GB" i="0" dirty="0" err="1" smtClean="0">
                <a:solidFill>
                  <a:srgbClr val="C0C0C0"/>
                </a:solidFill>
              </a:rPr>
              <a:t>Mayringer</a:t>
            </a:r>
            <a:r>
              <a:rPr lang="en-GB" i="0" dirty="0" smtClean="0">
                <a:solidFill>
                  <a:srgbClr val="C0C0C0"/>
                </a:solidFill>
              </a:rPr>
              <a:t> 1998)</a:t>
            </a:r>
            <a:r>
              <a:rPr lang="en-GB" i="0" dirty="0">
                <a:solidFill>
                  <a:srgbClr val="C0C0C0"/>
                </a:solidFill>
              </a:rPr>
              <a:t/>
            </a:r>
            <a:br>
              <a:rPr lang="en-GB" i="0" dirty="0">
                <a:solidFill>
                  <a:srgbClr val="C0C0C0"/>
                </a:solidFill>
              </a:rPr>
            </a:br>
            <a:r>
              <a:rPr lang="en-GB" i="0" dirty="0" smtClean="0">
                <a:solidFill>
                  <a:srgbClr val="C0C0C0"/>
                </a:solidFill>
              </a:rPr>
              <a:t>(</a:t>
            </a:r>
            <a:r>
              <a:rPr lang="en-GB" i="0" dirty="0" err="1" smtClean="0">
                <a:solidFill>
                  <a:srgbClr val="C0C0C0"/>
                </a:solidFill>
              </a:rPr>
              <a:t>Bartsch</a:t>
            </a:r>
            <a:r>
              <a:rPr lang="en-GB" i="0" dirty="0" smtClean="0">
                <a:solidFill>
                  <a:srgbClr val="C0C0C0"/>
                </a:solidFill>
              </a:rPr>
              <a:t> &amp; London 2000)</a:t>
            </a:r>
          </a:p>
        </p:txBody>
      </p:sp>
      <p:sp>
        <p:nvSpPr>
          <p:cNvPr id="8" name="Text Box 4"/>
          <p:cNvSpPr txBox="1">
            <a:spLocks noChangeArrowheads="1"/>
          </p:cNvSpPr>
          <p:nvPr/>
        </p:nvSpPr>
        <p:spPr bwMode="auto">
          <a:xfrm>
            <a:off x="4932040" y="4509120"/>
            <a:ext cx="40324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(Call et al 1999; Low 2010 exp.2)</a:t>
            </a:r>
            <a:endParaRPr lang="en-GB" i="0" dirty="0">
              <a:solidFill>
                <a:srgbClr val="C0C0C0"/>
              </a:solidFill>
            </a:endParaRPr>
          </a:p>
        </p:txBody>
      </p:sp>
      <p:sp>
        <p:nvSpPr>
          <p:cNvPr id="2" name="Rectangle 1"/>
          <p:cNvSpPr/>
          <p:nvPr/>
        </p:nvSpPr>
        <p:spPr bwMode="auto">
          <a:xfrm>
            <a:off x="0" y="5085184"/>
            <a:ext cx="9144000" cy="1772816"/>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23200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4932040" y="3071282"/>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&amp; Slaughter 1991)</a:t>
            </a:r>
            <a:endParaRPr lang="en-GB" i="0" dirty="0">
              <a:solidFill>
                <a:srgbClr val="C0C0C0"/>
              </a:solidFill>
            </a:endParaRPr>
          </a:p>
        </p:txBody>
      </p:sp>
      <p:sp>
        <p:nvSpPr>
          <p:cNvPr id="10" name="Text Box 4"/>
          <p:cNvSpPr txBox="1">
            <a:spLocks noChangeArrowheads="1"/>
          </p:cNvSpPr>
          <p:nvPr/>
        </p:nvSpPr>
        <p:spPr bwMode="auto">
          <a:xfrm>
            <a:off x="4932040" y="3789040"/>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(Chandler et al 1989)</a:t>
            </a:r>
            <a:endParaRPr lang="en-GB" i="0" dirty="0">
              <a:solidFill>
                <a:srgbClr val="C0C0C0"/>
              </a:solidFill>
            </a:endParaRPr>
          </a:p>
        </p:txBody>
      </p:sp>
      <p:sp>
        <p:nvSpPr>
          <p:cNvPr id="11" name="Text Box 4"/>
          <p:cNvSpPr txBox="1">
            <a:spLocks noChangeArrowheads="1"/>
          </p:cNvSpPr>
          <p:nvPr/>
        </p:nvSpPr>
        <p:spPr bwMode="auto">
          <a:xfrm>
            <a:off x="4932040" y="5085184"/>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et al 1994; </a:t>
            </a:r>
            <a:br>
              <a:rPr lang="en-GB" i="0" dirty="0" smtClean="0">
                <a:solidFill>
                  <a:srgbClr val="C0C0C0"/>
                </a:solidFill>
              </a:rPr>
            </a:br>
            <a:r>
              <a:rPr lang="en-GB" i="0" dirty="0" smtClean="0">
                <a:solidFill>
                  <a:srgbClr val="C0C0C0"/>
                </a:solidFill>
              </a:rPr>
              <a:t>	Cluster 1996)</a:t>
            </a:r>
            <a:endParaRPr lang="en-GB" i="0" dirty="0">
              <a:solidFill>
                <a:srgbClr val="C0C0C0"/>
              </a:solidFill>
            </a:endParaRPr>
          </a:p>
        </p:txBody>
      </p:sp>
      <p:sp>
        <p:nvSpPr>
          <p:cNvPr id="13" name="Text Box 3"/>
          <p:cNvSpPr txBox="1">
            <a:spLocks noChangeArrowheads="1"/>
          </p:cNvSpPr>
          <p:nvPr/>
        </p:nvSpPr>
        <p:spPr bwMode="auto">
          <a:xfrm>
            <a:off x="468312" y="404813"/>
            <a:ext cx="4031680"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3-year-olds fail false belief tasks</a:t>
            </a:r>
          </a:p>
          <a:p>
            <a:pPr eaLnBrk="1" hangingPunct="1">
              <a:spcBef>
                <a:spcPts val="0"/>
              </a:spcBef>
            </a:pPr>
            <a:endParaRPr lang="en-GB" i="0" dirty="0"/>
          </a:p>
          <a:p>
            <a:pPr eaLnBrk="1" hangingPunct="1">
              <a:spcBef>
                <a:spcPts val="0"/>
              </a:spcBef>
            </a:pPr>
            <a:r>
              <a:rPr lang="en-GB" i="0" dirty="0" smtClean="0"/>
              <a:t>prediction</a:t>
            </a:r>
          </a:p>
          <a:p>
            <a:pPr eaLnBrk="1" hangingPunct="1">
              <a:spcBef>
                <a:spcPts val="0"/>
              </a:spcBef>
            </a:pPr>
            <a:r>
              <a:rPr lang="en-GB" i="0" dirty="0"/>
              <a:t>	</a:t>
            </a:r>
            <a:r>
              <a:rPr lang="en-GB" i="0" dirty="0" smtClean="0"/>
              <a:t>- action</a:t>
            </a:r>
          </a:p>
          <a:p>
            <a:pPr eaLnBrk="1" hangingPunct="1">
              <a:spcBef>
                <a:spcPts val="0"/>
              </a:spcBef>
            </a:pPr>
            <a:r>
              <a:rPr lang="en-GB" i="0" dirty="0"/>
              <a:t>	</a:t>
            </a:r>
            <a:r>
              <a:rPr lang="en-GB" i="0" dirty="0" smtClean="0"/>
              <a:t>- desire</a:t>
            </a:r>
          </a:p>
          <a:p>
            <a:pPr eaLnBrk="1" hangingPunct="1">
              <a:spcBef>
                <a:spcPts val="0"/>
              </a:spcBef>
            </a:pPr>
            <a:r>
              <a:rPr lang="en-GB" i="0" dirty="0" err="1" smtClean="0"/>
              <a:t>retrodiction</a:t>
            </a:r>
            <a:r>
              <a:rPr lang="en-GB" i="0" dirty="0" smtClean="0"/>
              <a:t> or explanation</a:t>
            </a:r>
          </a:p>
          <a:p>
            <a:pPr eaLnBrk="1" hangingPunct="1">
              <a:spcBef>
                <a:spcPts val="0"/>
              </a:spcBef>
            </a:pPr>
            <a:r>
              <a:rPr lang="en-GB" i="0" dirty="0" smtClean="0"/>
              <a:t>select a suitable argument</a:t>
            </a:r>
          </a:p>
          <a:p>
            <a:pPr eaLnBrk="1" hangingPunct="1">
              <a:spcBef>
                <a:spcPts val="0"/>
              </a:spcBef>
            </a:pPr>
            <a:endParaRPr lang="en-GB" i="0" dirty="0" smtClean="0"/>
          </a:p>
          <a:p>
            <a:pPr eaLnBrk="1" hangingPunct="1">
              <a:spcBef>
                <a:spcPts val="0"/>
              </a:spcBef>
            </a:pPr>
            <a:r>
              <a:rPr lang="en-GB" i="0" dirty="0" smtClean="0"/>
              <a:t>own beliefs (first person)</a:t>
            </a:r>
          </a:p>
          <a:p>
            <a:pPr eaLnBrk="1" hangingPunct="1">
              <a:spcBef>
                <a:spcPts val="0"/>
              </a:spcBef>
            </a:pPr>
            <a:endParaRPr lang="en-GB" i="0" dirty="0" smtClean="0"/>
          </a:p>
          <a:p>
            <a:pPr eaLnBrk="1" hangingPunct="1">
              <a:spcBef>
                <a:spcPts val="0"/>
              </a:spcBef>
            </a:pPr>
            <a:r>
              <a:rPr lang="en-GB" i="0" dirty="0" smtClean="0"/>
              <a:t>involvement (deception)</a:t>
            </a:r>
          </a:p>
          <a:p>
            <a:pPr eaLnBrk="1" hangingPunct="1">
              <a:spcBef>
                <a:spcPts val="0"/>
              </a:spcBef>
            </a:pPr>
            <a:endParaRPr lang="en-GB" i="0" dirty="0" smtClean="0"/>
          </a:p>
          <a:p>
            <a:pPr eaLnBrk="1" hangingPunct="1">
              <a:spcBef>
                <a:spcPts val="0"/>
              </a:spcBef>
            </a:pPr>
            <a:r>
              <a:rPr lang="en-GB" i="0" dirty="0" smtClean="0"/>
              <a:t>nonverbal </a:t>
            </a:r>
            <a:r>
              <a:rPr lang="en-GB" i="0" dirty="0"/>
              <a:t>response</a:t>
            </a:r>
          </a:p>
          <a:p>
            <a:pPr eaLnBrk="1" hangingPunct="1">
              <a:spcBef>
                <a:spcPts val="0"/>
              </a:spcBef>
            </a:pPr>
            <a:endParaRPr lang="en-GB" i="0" dirty="0" smtClean="0"/>
          </a:p>
          <a:p>
            <a:pPr eaLnBrk="1" hangingPunct="1">
              <a:spcBef>
                <a:spcPts val="0"/>
              </a:spcBef>
            </a:pPr>
            <a:r>
              <a:rPr lang="en-GB" i="0" dirty="0" smtClean="0"/>
              <a:t>test questions word-for-word identical to desire and pretence tasks</a:t>
            </a:r>
          </a:p>
        </p:txBody>
      </p:sp>
      <p:sp>
        <p:nvSpPr>
          <p:cNvPr id="15" name="Text Box 5"/>
          <p:cNvSpPr txBox="1">
            <a:spLocks noChangeArrowheads="1"/>
          </p:cNvSpPr>
          <p:nvPr/>
        </p:nvSpPr>
        <p:spPr bwMode="auto">
          <a:xfrm>
            <a:off x="4932362" y="1384900"/>
            <a:ext cx="421163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Perner 1983)</a:t>
            </a:r>
            <a:br>
              <a:rPr lang="en-GB" i="0" dirty="0" smtClean="0">
                <a:solidFill>
                  <a:srgbClr val="C0C0C0"/>
                </a:solidFill>
              </a:rPr>
            </a:br>
            <a:r>
              <a:rPr lang="en-GB" i="0" dirty="0" smtClean="0">
                <a:solidFill>
                  <a:srgbClr val="C0C0C0"/>
                </a:solidFill>
              </a:rPr>
              <a:t>(</a:t>
            </a:r>
            <a:r>
              <a:rPr lang="en-GB" i="0" dirty="0" err="1" smtClean="0">
                <a:solidFill>
                  <a:srgbClr val="C0C0C0"/>
                </a:solidFill>
              </a:rPr>
              <a:t>Astington</a:t>
            </a:r>
            <a:r>
              <a:rPr lang="en-GB" i="0" dirty="0" smtClean="0">
                <a:solidFill>
                  <a:srgbClr val="C0C0C0"/>
                </a:solidFill>
              </a:rPr>
              <a:t> &amp; Gopnik 1991)</a:t>
            </a:r>
            <a:br>
              <a:rPr lang="en-GB" i="0" dirty="0" smtClean="0">
                <a:solidFill>
                  <a:srgbClr val="C0C0C0"/>
                </a:solidFill>
              </a:rPr>
            </a:b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a:t>
            </a:r>
            <a:r>
              <a:rPr lang="en-GB" i="0" dirty="0" err="1" smtClean="0">
                <a:solidFill>
                  <a:srgbClr val="C0C0C0"/>
                </a:solidFill>
              </a:rPr>
              <a:t>Mayringer</a:t>
            </a:r>
            <a:r>
              <a:rPr lang="en-GB" i="0" dirty="0" smtClean="0">
                <a:solidFill>
                  <a:srgbClr val="C0C0C0"/>
                </a:solidFill>
              </a:rPr>
              <a:t> 1998)</a:t>
            </a:r>
            <a:r>
              <a:rPr lang="en-GB" i="0" dirty="0">
                <a:solidFill>
                  <a:srgbClr val="C0C0C0"/>
                </a:solidFill>
              </a:rPr>
              <a:t/>
            </a:r>
            <a:br>
              <a:rPr lang="en-GB" i="0" dirty="0">
                <a:solidFill>
                  <a:srgbClr val="C0C0C0"/>
                </a:solidFill>
              </a:rPr>
            </a:br>
            <a:r>
              <a:rPr lang="en-GB" i="0" dirty="0" smtClean="0">
                <a:solidFill>
                  <a:srgbClr val="C0C0C0"/>
                </a:solidFill>
              </a:rPr>
              <a:t>(</a:t>
            </a:r>
            <a:r>
              <a:rPr lang="en-GB" i="0" dirty="0" err="1" smtClean="0">
                <a:solidFill>
                  <a:srgbClr val="C0C0C0"/>
                </a:solidFill>
              </a:rPr>
              <a:t>Bartsch</a:t>
            </a:r>
            <a:r>
              <a:rPr lang="en-GB" i="0" dirty="0" smtClean="0">
                <a:solidFill>
                  <a:srgbClr val="C0C0C0"/>
                </a:solidFill>
              </a:rPr>
              <a:t> &amp; London 2000)</a:t>
            </a:r>
          </a:p>
        </p:txBody>
      </p:sp>
      <p:sp>
        <p:nvSpPr>
          <p:cNvPr id="8" name="Text Box 4"/>
          <p:cNvSpPr txBox="1">
            <a:spLocks noChangeArrowheads="1"/>
          </p:cNvSpPr>
          <p:nvPr/>
        </p:nvSpPr>
        <p:spPr bwMode="auto">
          <a:xfrm>
            <a:off x="4932040" y="4509120"/>
            <a:ext cx="40324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(Call et al 1999; Low 2010 exp.2)</a:t>
            </a:r>
            <a:endParaRPr lang="en-GB" i="0" dirty="0">
              <a:solidFill>
                <a:srgbClr val="C0C0C0"/>
              </a:solidFill>
            </a:endParaRPr>
          </a:p>
        </p:txBody>
      </p:sp>
    </p:spTree>
    <p:extLst>
      <p:ext uri="{BB962C8B-B14F-4D97-AF65-F5344CB8AC3E}">
        <p14:creationId xmlns:p14="http://schemas.microsoft.com/office/powerpoint/2010/main" val="365501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4932040" y="3071282"/>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&amp; Slaughter 1991)</a:t>
            </a:r>
            <a:endParaRPr lang="en-GB" i="0" dirty="0">
              <a:solidFill>
                <a:srgbClr val="C0C0C0"/>
              </a:solidFill>
            </a:endParaRPr>
          </a:p>
        </p:txBody>
      </p:sp>
      <p:sp>
        <p:nvSpPr>
          <p:cNvPr id="10" name="Text Box 4"/>
          <p:cNvSpPr txBox="1">
            <a:spLocks noChangeArrowheads="1"/>
          </p:cNvSpPr>
          <p:nvPr/>
        </p:nvSpPr>
        <p:spPr bwMode="auto">
          <a:xfrm>
            <a:off x="4932040" y="3789040"/>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(Chandler et al 1989)</a:t>
            </a:r>
            <a:endParaRPr lang="en-GB" i="0" dirty="0">
              <a:solidFill>
                <a:srgbClr val="C0C0C0"/>
              </a:solidFill>
            </a:endParaRPr>
          </a:p>
        </p:txBody>
      </p:sp>
      <p:sp>
        <p:nvSpPr>
          <p:cNvPr id="11" name="Text Box 4"/>
          <p:cNvSpPr txBox="1">
            <a:spLocks noChangeArrowheads="1"/>
          </p:cNvSpPr>
          <p:nvPr/>
        </p:nvSpPr>
        <p:spPr bwMode="auto">
          <a:xfrm>
            <a:off x="4932040" y="5085184"/>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et al 1994; </a:t>
            </a:r>
            <a:br>
              <a:rPr lang="en-GB" i="0" dirty="0" smtClean="0">
                <a:solidFill>
                  <a:srgbClr val="C0C0C0"/>
                </a:solidFill>
              </a:rPr>
            </a:br>
            <a:r>
              <a:rPr lang="en-GB" i="0" dirty="0" smtClean="0">
                <a:solidFill>
                  <a:srgbClr val="C0C0C0"/>
                </a:solidFill>
              </a:rPr>
              <a:t>	Cluster 1996)</a:t>
            </a:r>
            <a:endParaRPr lang="en-GB" i="0" dirty="0">
              <a:solidFill>
                <a:srgbClr val="C0C0C0"/>
              </a:solidFill>
            </a:endParaRPr>
          </a:p>
        </p:txBody>
      </p:sp>
      <p:sp>
        <p:nvSpPr>
          <p:cNvPr id="13" name="Text Box 3"/>
          <p:cNvSpPr txBox="1">
            <a:spLocks noChangeArrowheads="1"/>
          </p:cNvSpPr>
          <p:nvPr/>
        </p:nvSpPr>
        <p:spPr bwMode="auto">
          <a:xfrm>
            <a:off x="468312" y="404813"/>
            <a:ext cx="4031680"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3-year-olds fail false belief tasks</a:t>
            </a:r>
          </a:p>
          <a:p>
            <a:pPr eaLnBrk="1" hangingPunct="1">
              <a:spcBef>
                <a:spcPts val="0"/>
              </a:spcBef>
            </a:pPr>
            <a:endParaRPr lang="en-GB" i="0" dirty="0"/>
          </a:p>
          <a:p>
            <a:pPr eaLnBrk="1" hangingPunct="1">
              <a:spcBef>
                <a:spcPts val="0"/>
              </a:spcBef>
            </a:pPr>
            <a:r>
              <a:rPr lang="en-GB" i="0" dirty="0" smtClean="0"/>
              <a:t>prediction</a:t>
            </a:r>
          </a:p>
          <a:p>
            <a:pPr eaLnBrk="1" hangingPunct="1">
              <a:spcBef>
                <a:spcPts val="0"/>
              </a:spcBef>
            </a:pPr>
            <a:r>
              <a:rPr lang="en-GB" i="0" dirty="0"/>
              <a:t>	</a:t>
            </a:r>
            <a:r>
              <a:rPr lang="en-GB" i="0" dirty="0" smtClean="0"/>
              <a:t>- action</a:t>
            </a:r>
          </a:p>
          <a:p>
            <a:pPr eaLnBrk="1" hangingPunct="1">
              <a:spcBef>
                <a:spcPts val="0"/>
              </a:spcBef>
            </a:pPr>
            <a:r>
              <a:rPr lang="en-GB" i="0" dirty="0"/>
              <a:t>	</a:t>
            </a:r>
            <a:r>
              <a:rPr lang="en-GB" i="0" dirty="0" smtClean="0"/>
              <a:t>- desire</a:t>
            </a:r>
          </a:p>
          <a:p>
            <a:pPr eaLnBrk="1" hangingPunct="1">
              <a:spcBef>
                <a:spcPts val="0"/>
              </a:spcBef>
            </a:pPr>
            <a:r>
              <a:rPr lang="en-GB" i="0" dirty="0" err="1" smtClean="0"/>
              <a:t>retrodiction</a:t>
            </a:r>
            <a:r>
              <a:rPr lang="en-GB" i="0" dirty="0" smtClean="0"/>
              <a:t> or explanation</a:t>
            </a:r>
          </a:p>
          <a:p>
            <a:pPr eaLnBrk="1" hangingPunct="1">
              <a:spcBef>
                <a:spcPts val="0"/>
              </a:spcBef>
            </a:pPr>
            <a:r>
              <a:rPr lang="en-GB" i="0" dirty="0" smtClean="0"/>
              <a:t>select a suitable argument</a:t>
            </a:r>
          </a:p>
          <a:p>
            <a:pPr eaLnBrk="1" hangingPunct="1">
              <a:spcBef>
                <a:spcPts val="0"/>
              </a:spcBef>
            </a:pPr>
            <a:endParaRPr lang="en-GB" i="0" dirty="0" smtClean="0"/>
          </a:p>
          <a:p>
            <a:pPr eaLnBrk="1" hangingPunct="1">
              <a:spcBef>
                <a:spcPts val="0"/>
              </a:spcBef>
            </a:pPr>
            <a:r>
              <a:rPr lang="en-GB" i="0" dirty="0" smtClean="0"/>
              <a:t>own beliefs (first person)</a:t>
            </a:r>
          </a:p>
          <a:p>
            <a:pPr eaLnBrk="1" hangingPunct="1">
              <a:spcBef>
                <a:spcPts val="0"/>
              </a:spcBef>
            </a:pPr>
            <a:endParaRPr lang="en-GB" i="0" dirty="0" smtClean="0"/>
          </a:p>
          <a:p>
            <a:pPr eaLnBrk="1" hangingPunct="1">
              <a:spcBef>
                <a:spcPts val="0"/>
              </a:spcBef>
            </a:pPr>
            <a:r>
              <a:rPr lang="en-GB" i="0" dirty="0" smtClean="0"/>
              <a:t>involvement (deception)</a:t>
            </a:r>
          </a:p>
          <a:p>
            <a:pPr eaLnBrk="1" hangingPunct="1">
              <a:spcBef>
                <a:spcPts val="0"/>
              </a:spcBef>
            </a:pPr>
            <a:endParaRPr lang="en-GB" i="0" dirty="0" smtClean="0"/>
          </a:p>
          <a:p>
            <a:pPr eaLnBrk="1" hangingPunct="1">
              <a:spcBef>
                <a:spcPts val="0"/>
              </a:spcBef>
            </a:pPr>
            <a:r>
              <a:rPr lang="en-GB" i="0" dirty="0" smtClean="0"/>
              <a:t>nonverbal </a:t>
            </a:r>
            <a:r>
              <a:rPr lang="en-GB" i="0" dirty="0"/>
              <a:t>response</a:t>
            </a:r>
          </a:p>
          <a:p>
            <a:pPr eaLnBrk="1" hangingPunct="1">
              <a:spcBef>
                <a:spcPts val="0"/>
              </a:spcBef>
            </a:pPr>
            <a:endParaRPr lang="en-GB" i="0" dirty="0" smtClean="0"/>
          </a:p>
          <a:p>
            <a:pPr eaLnBrk="1" hangingPunct="1">
              <a:spcBef>
                <a:spcPts val="0"/>
              </a:spcBef>
            </a:pPr>
            <a:r>
              <a:rPr lang="en-GB" i="0" dirty="0" smtClean="0"/>
              <a:t>test questions word-for-word identical to desire and pretence tasks</a:t>
            </a:r>
          </a:p>
        </p:txBody>
      </p:sp>
      <p:sp>
        <p:nvSpPr>
          <p:cNvPr id="15" name="Text Box 5"/>
          <p:cNvSpPr txBox="1">
            <a:spLocks noChangeArrowheads="1"/>
          </p:cNvSpPr>
          <p:nvPr/>
        </p:nvSpPr>
        <p:spPr bwMode="auto">
          <a:xfrm>
            <a:off x="4932362" y="1384900"/>
            <a:ext cx="421163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Perner 1983)</a:t>
            </a:r>
            <a:br>
              <a:rPr lang="en-GB" i="0" dirty="0" smtClean="0">
                <a:solidFill>
                  <a:srgbClr val="C0C0C0"/>
                </a:solidFill>
              </a:rPr>
            </a:br>
            <a:r>
              <a:rPr lang="en-GB" i="0" dirty="0" smtClean="0">
                <a:solidFill>
                  <a:srgbClr val="C0C0C0"/>
                </a:solidFill>
              </a:rPr>
              <a:t>(</a:t>
            </a:r>
            <a:r>
              <a:rPr lang="en-GB" i="0" dirty="0" err="1" smtClean="0">
                <a:solidFill>
                  <a:srgbClr val="C0C0C0"/>
                </a:solidFill>
              </a:rPr>
              <a:t>Astington</a:t>
            </a:r>
            <a:r>
              <a:rPr lang="en-GB" i="0" dirty="0" smtClean="0">
                <a:solidFill>
                  <a:srgbClr val="C0C0C0"/>
                </a:solidFill>
              </a:rPr>
              <a:t> &amp; Gopnik 1991)</a:t>
            </a:r>
            <a:br>
              <a:rPr lang="en-GB" i="0" dirty="0" smtClean="0">
                <a:solidFill>
                  <a:srgbClr val="C0C0C0"/>
                </a:solidFill>
              </a:rPr>
            </a:b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a:t>
            </a:r>
            <a:r>
              <a:rPr lang="en-GB" i="0" dirty="0" err="1" smtClean="0">
                <a:solidFill>
                  <a:srgbClr val="C0C0C0"/>
                </a:solidFill>
              </a:rPr>
              <a:t>Mayringer</a:t>
            </a:r>
            <a:r>
              <a:rPr lang="en-GB" i="0" dirty="0" smtClean="0">
                <a:solidFill>
                  <a:srgbClr val="C0C0C0"/>
                </a:solidFill>
              </a:rPr>
              <a:t> 1998)</a:t>
            </a:r>
            <a:r>
              <a:rPr lang="en-GB" i="0" dirty="0">
                <a:solidFill>
                  <a:srgbClr val="C0C0C0"/>
                </a:solidFill>
              </a:rPr>
              <a:t/>
            </a:r>
            <a:br>
              <a:rPr lang="en-GB" i="0" dirty="0">
                <a:solidFill>
                  <a:srgbClr val="C0C0C0"/>
                </a:solidFill>
              </a:rPr>
            </a:br>
            <a:r>
              <a:rPr lang="en-GB" i="0" dirty="0" smtClean="0">
                <a:solidFill>
                  <a:srgbClr val="C0C0C0"/>
                </a:solidFill>
              </a:rPr>
              <a:t>(</a:t>
            </a:r>
            <a:r>
              <a:rPr lang="en-GB" i="0" dirty="0" err="1" smtClean="0">
                <a:solidFill>
                  <a:srgbClr val="C0C0C0"/>
                </a:solidFill>
              </a:rPr>
              <a:t>Bartsch</a:t>
            </a:r>
            <a:r>
              <a:rPr lang="en-GB" i="0" dirty="0" smtClean="0">
                <a:solidFill>
                  <a:srgbClr val="C0C0C0"/>
                </a:solidFill>
              </a:rPr>
              <a:t> &amp; London 2000)</a:t>
            </a:r>
          </a:p>
        </p:txBody>
      </p:sp>
      <p:sp>
        <p:nvSpPr>
          <p:cNvPr id="8" name="Text Box 4"/>
          <p:cNvSpPr txBox="1">
            <a:spLocks noChangeArrowheads="1"/>
          </p:cNvSpPr>
          <p:nvPr/>
        </p:nvSpPr>
        <p:spPr bwMode="auto">
          <a:xfrm>
            <a:off x="4932040" y="4509120"/>
            <a:ext cx="40324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(Call et al 1999; Low 2010 exp.2)</a:t>
            </a:r>
            <a:endParaRPr lang="en-GB" i="0" dirty="0">
              <a:solidFill>
                <a:srgbClr val="C0C0C0"/>
              </a:solidFill>
            </a:endParaRPr>
          </a:p>
        </p:txBody>
      </p:sp>
      <p:sp>
        <p:nvSpPr>
          <p:cNvPr id="12" name="TextBox 11"/>
          <p:cNvSpPr txBox="1"/>
          <p:nvPr/>
        </p:nvSpPr>
        <p:spPr>
          <a:xfrm>
            <a:off x="5076056" y="3573016"/>
            <a:ext cx="1136570" cy="430887"/>
          </a:xfrm>
          <a:prstGeom prst="rect">
            <a:avLst/>
          </a:prstGeom>
          <a:solidFill>
            <a:schemeClr val="tx1"/>
          </a:solidFill>
          <a:effectLst>
            <a:glow rad="1905000">
              <a:schemeClr val="tx1"/>
            </a:glow>
          </a:effectLst>
        </p:spPr>
        <p:txBody>
          <a:bodyPr wrap="none" rtlCol="0">
            <a:spAutoFit/>
          </a:bodyPr>
          <a:lstStyle/>
          <a:p>
            <a:r>
              <a:rPr lang="en-US" b="1" i="0" dirty="0" smtClean="0"/>
              <a:t>B-tasks</a:t>
            </a:r>
            <a:endParaRPr lang="en-US" b="1" i="0" dirty="0"/>
          </a:p>
        </p:txBody>
      </p:sp>
      <p:sp>
        <p:nvSpPr>
          <p:cNvPr id="14" name="Right Brace 13"/>
          <p:cNvSpPr/>
          <p:nvPr/>
        </p:nvSpPr>
        <p:spPr bwMode="auto">
          <a:xfrm>
            <a:off x="4355976" y="1340768"/>
            <a:ext cx="504056" cy="4896544"/>
          </a:xfrm>
          <a:prstGeom prst="rightBrace">
            <a:avLst>
              <a:gd name="adj1" fmla="val 36869"/>
              <a:gd name="adj2" fmla="val 50252"/>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945478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2" name="Rectangle 1"/>
          <p:cNvSpPr/>
          <p:nvPr/>
        </p:nvSpPr>
        <p:spPr bwMode="auto">
          <a:xfrm>
            <a:off x="3563888" y="2204864"/>
            <a:ext cx="2448272" cy="504056"/>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bwMode="auto">
          <a:xfrm>
            <a:off x="107504" y="2852936"/>
            <a:ext cx="8136904" cy="936104"/>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962522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6" name="Rectangle 5"/>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46606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3565841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060848"/>
            <a:ext cx="9144000" cy="72008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90593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852936"/>
            <a:ext cx="9144000" cy="8640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2912053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
          <p:cNvSpPr txBox="1">
            <a:spLocks noChangeArrowheads="1"/>
          </p:cNvSpPr>
          <p:nvPr/>
        </p:nvSpPr>
        <p:spPr bwMode="auto">
          <a:xfrm>
            <a:off x="4932040" y="465429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Buttlemann</a:t>
            </a:r>
            <a:r>
              <a:rPr lang="en-GB" i="0" dirty="0" smtClean="0">
                <a:solidFill>
                  <a:srgbClr val="C0C0C0"/>
                </a:solidFill>
              </a:rPr>
              <a:t> et al 2009)</a:t>
            </a:r>
            <a:endParaRPr lang="en-GB" i="0" dirty="0">
              <a:solidFill>
                <a:srgbClr val="C0C0C0"/>
              </a:solidFill>
            </a:endParaRPr>
          </a:p>
        </p:txBody>
      </p:sp>
      <p:sp>
        <p:nvSpPr>
          <p:cNvPr id="16" name="Text Box 4"/>
          <p:cNvSpPr txBox="1">
            <a:spLocks noChangeArrowheads="1"/>
          </p:cNvSpPr>
          <p:nvPr/>
        </p:nvSpPr>
        <p:spPr bwMode="auto">
          <a:xfrm>
            <a:off x="4932040" y="5878433"/>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(Kovacs et al 2010)</a:t>
            </a:r>
            <a:endParaRPr lang="en-GB" i="0" dirty="0">
              <a:solidFill>
                <a:srgbClr val="C0C0C0"/>
              </a:solidFill>
            </a:endParaRPr>
          </a:p>
        </p:txBody>
      </p:sp>
      <p:sp>
        <p:nvSpPr>
          <p:cNvPr id="17" name="Text Box 4"/>
          <p:cNvSpPr txBox="1">
            <a:spLocks noChangeArrowheads="1"/>
          </p:cNvSpPr>
          <p:nvPr/>
        </p:nvSpPr>
        <p:spPr bwMode="auto">
          <a:xfrm>
            <a:off x="4932040" y="537437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(Southgate et al 2010)</a:t>
            </a:r>
            <a:endParaRPr lang="en-GB" i="0" dirty="0">
              <a:solidFill>
                <a:srgbClr val="C0C0C0"/>
              </a:solidFill>
            </a:endParaRPr>
          </a:p>
        </p:txBody>
      </p:sp>
      <p:sp>
        <p:nvSpPr>
          <p:cNvPr id="14" name="Rectangle 13"/>
          <p:cNvSpPr/>
          <p:nvPr/>
        </p:nvSpPr>
        <p:spPr>
          <a:xfrm>
            <a:off x="6224278" y="3140968"/>
            <a:ext cx="2903841" cy="430887"/>
          </a:xfrm>
          <a:prstGeom prst="rect">
            <a:avLst/>
          </a:prstGeom>
        </p:spPr>
        <p:txBody>
          <a:bodyPr wrap="none">
            <a:spAutoFit/>
          </a:bodyPr>
          <a:lstStyle/>
          <a:p>
            <a:r>
              <a:rPr lang="en-GB" i="0" dirty="0" smtClean="0">
                <a:solidFill>
                  <a:srgbClr val="C0C0C0"/>
                </a:solidFill>
              </a:rPr>
              <a:t>(Southgate </a:t>
            </a:r>
            <a:r>
              <a:rPr lang="en-GB" i="0" dirty="0">
                <a:solidFill>
                  <a:srgbClr val="C0C0C0"/>
                </a:solidFill>
              </a:rPr>
              <a:t>et al </a:t>
            </a:r>
            <a:r>
              <a:rPr lang="en-GB" i="0" dirty="0" smtClean="0">
                <a:solidFill>
                  <a:srgbClr val="C0C0C0"/>
                </a:solidFill>
              </a:rPr>
              <a:t>2007)</a:t>
            </a:r>
            <a:endParaRPr lang="en-US" i="0" dirty="0"/>
          </a:p>
        </p:txBody>
      </p:sp>
      <p:sp>
        <p:nvSpPr>
          <p:cNvPr id="13" name="Text Box 5"/>
          <p:cNvSpPr txBox="1">
            <a:spLocks noChangeArrowheads="1"/>
          </p:cNvSpPr>
          <p:nvPr/>
        </p:nvSpPr>
        <p:spPr bwMode="auto">
          <a:xfrm>
            <a:off x="4932040" y="3379639"/>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(Clements et al 1994)</a:t>
            </a:r>
            <a:r>
              <a:rPr lang="en-GB" i="0" dirty="0">
                <a:solidFill>
                  <a:srgbClr val="C0C0C0"/>
                </a:solidFill>
              </a:rPr>
              <a:t/>
            </a:r>
            <a:br>
              <a:rPr lang="en-GB" i="0" dirty="0">
                <a:solidFill>
                  <a:srgbClr val="C0C0C0"/>
                </a:solidFill>
              </a:rPr>
            </a:br>
            <a:r>
              <a:rPr lang="en-GB" i="0" dirty="0">
                <a:solidFill>
                  <a:srgbClr val="C0C0C0"/>
                </a:solidFill>
              </a:rPr>
              <a:t>(Knudsen &amp; Liszkowski 2011</a:t>
            </a:r>
            <a:r>
              <a:rPr lang="en-GB" i="0" dirty="0" smtClean="0">
                <a:solidFill>
                  <a:srgbClr val="C0C0C0"/>
                </a:solidFill>
              </a:rPr>
              <a:t>)</a:t>
            </a:r>
            <a:endParaRPr lang="en-GB" i="0" dirty="0">
              <a:solidFill>
                <a:srgbClr val="C0C0C0"/>
              </a:solidFill>
            </a:endParaRPr>
          </a:p>
        </p:txBody>
      </p:sp>
      <p:sp>
        <p:nvSpPr>
          <p:cNvPr id="23553" name="Text Box 3"/>
          <p:cNvSpPr txBox="1">
            <a:spLocks noChangeArrowheads="1"/>
          </p:cNvSpPr>
          <p:nvPr/>
        </p:nvSpPr>
        <p:spPr bwMode="auto">
          <a:xfrm>
            <a:off x="468312" y="404813"/>
            <a:ext cx="3815656"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Infants</a:t>
            </a:r>
            <a:r>
              <a:rPr lang="fr-FR" i="0" dirty="0" smtClean="0"/>
              <a:t>’</a:t>
            </a:r>
            <a:r>
              <a:rPr lang="en-GB" i="0" dirty="0" smtClean="0"/>
              <a:t> false-belief tracking abilities</a:t>
            </a:r>
          </a:p>
          <a:p>
            <a:pPr eaLnBrk="1" hangingPunct="1">
              <a:spcBef>
                <a:spcPts val="0"/>
              </a:spcBef>
            </a:pPr>
            <a:endParaRPr lang="en-GB" i="0" dirty="0" smtClean="0"/>
          </a:p>
          <a:p>
            <a:pPr eaLnBrk="1" hangingPunct="1">
              <a:spcBef>
                <a:spcPts val="0"/>
              </a:spcBef>
            </a:pPr>
            <a:r>
              <a:rPr lang="en-GB" i="0" dirty="0" smtClean="0"/>
              <a:t>Violation of expectations</a:t>
            </a:r>
            <a:br>
              <a:rPr lang="en-GB" i="0" dirty="0" smtClean="0"/>
            </a:br>
            <a:r>
              <a:rPr lang="en-GB" i="0" dirty="0" smtClean="0"/>
              <a:t>	- with change of location</a:t>
            </a:r>
            <a:br>
              <a:rPr lang="en-GB" i="0" dirty="0" smtClean="0"/>
            </a:br>
            <a:r>
              <a:rPr lang="en-GB" i="0" dirty="0" smtClean="0"/>
              <a:t>	- with deceptive contents</a:t>
            </a:r>
          </a:p>
          <a:p>
            <a:pPr eaLnBrk="1" hangingPunct="1">
              <a:spcBef>
                <a:spcPts val="0"/>
              </a:spcBef>
            </a:pPr>
            <a:r>
              <a:rPr lang="en-GB" i="0" dirty="0"/>
              <a:t>	</a:t>
            </a:r>
            <a:r>
              <a:rPr lang="en-GB" i="0" dirty="0" smtClean="0"/>
              <a:t>- observing verbal </a:t>
            </a:r>
            <a:r>
              <a:rPr lang="en-GB" i="0" dirty="0" err="1" smtClean="0"/>
              <a:t>comm</a:t>
            </a:r>
            <a:r>
              <a:rPr lang="en-GB" i="0" baseline="30000" dirty="0" err="1" smtClean="0"/>
              <a:t>n</a:t>
            </a:r>
            <a:endParaRPr lang="en-GB" i="0" baseline="30000" dirty="0" smtClean="0"/>
          </a:p>
          <a:p>
            <a:pPr eaLnBrk="1" hangingPunct="1">
              <a:spcBef>
                <a:spcPts val="0"/>
              </a:spcBef>
            </a:pPr>
            <a:endParaRPr lang="en-GB" i="0" dirty="0"/>
          </a:p>
          <a:p>
            <a:pPr eaLnBrk="1" hangingPunct="1">
              <a:spcBef>
                <a:spcPts val="0"/>
              </a:spcBef>
            </a:pPr>
            <a:r>
              <a:rPr lang="en-GB" i="0" dirty="0" smtClean="0"/>
              <a:t>Anticipating action</a:t>
            </a:r>
            <a:br>
              <a:rPr lang="en-GB" i="0" dirty="0" smtClean="0"/>
            </a:br>
            <a:r>
              <a:rPr lang="en-GB" i="0" dirty="0" smtClean="0"/>
              <a:t>	- looking</a:t>
            </a:r>
          </a:p>
          <a:p>
            <a:pPr lvl="1" eaLnBrk="1" hangingPunct="1">
              <a:spcBef>
                <a:spcPts val="0"/>
              </a:spcBef>
            </a:pPr>
            <a:r>
              <a:rPr lang="en-GB" i="0" dirty="0" smtClean="0"/>
              <a:t>- pointing </a:t>
            </a:r>
          </a:p>
          <a:p>
            <a:pPr eaLnBrk="1" hangingPunct="1">
              <a:spcBef>
                <a:spcPts val="0"/>
              </a:spcBef>
            </a:pPr>
            <a:endParaRPr lang="en-GB" i="0" dirty="0"/>
          </a:p>
          <a:p>
            <a:pPr eaLnBrk="1" hangingPunct="1">
              <a:spcBef>
                <a:spcPts val="0"/>
              </a:spcBef>
            </a:pPr>
            <a:r>
              <a:rPr lang="en-GB" i="0" dirty="0" smtClean="0"/>
              <a:t>Helping </a:t>
            </a:r>
          </a:p>
          <a:p>
            <a:pPr eaLnBrk="1" hangingPunct="1">
              <a:spcBef>
                <a:spcPts val="0"/>
              </a:spcBef>
            </a:pPr>
            <a:endParaRPr lang="en-GB" i="0" dirty="0" smtClean="0"/>
          </a:p>
          <a:p>
            <a:pPr eaLnBrk="1" hangingPunct="1">
              <a:spcBef>
                <a:spcPts val="0"/>
              </a:spcBef>
            </a:pPr>
            <a:r>
              <a:rPr lang="en-GB" i="0" dirty="0" smtClean="0"/>
              <a:t>Communicating</a:t>
            </a:r>
            <a:endParaRPr lang="en-GB" i="0" dirty="0"/>
          </a:p>
          <a:p>
            <a:pPr eaLnBrk="1" hangingPunct="1">
              <a:spcBef>
                <a:spcPts val="0"/>
              </a:spcBef>
            </a:pPr>
            <a:endParaRPr lang="en-GB" i="0" dirty="0"/>
          </a:p>
          <a:p>
            <a:pPr eaLnBrk="1" hangingPunct="1">
              <a:spcBef>
                <a:spcPts val="0"/>
              </a:spcBef>
            </a:pPr>
            <a:r>
              <a:rPr lang="en-GB" i="0" dirty="0" smtClean="0"/>
              <a:t>Altercentric interference</a:t>
            </a:r>
          </a:p>
        </p:txBody>
      </p:sp>
      <p:sp>
        <p:nvSpPr>
          <p:cNvPr id="23555" name="Text Box 5"/>
          <p:cNvSpPr txBox="1">
            <a:spLocks noChangeArrowheads="1"/>
          </p:cNvSpPr>
          <p:nvPr/>
        </p:nvSpPr>
        <p:spPr bwMode="auto">
          <a:xfrm>
            <a:off x="4932362" y="1700808"/>
            <a:ext cx="42116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rPr>
              <a:t>(Onishi &amp; Baillargeon </a:t>
            </a:r>
            <a:r>
              <a:rPr lang="en-GB" i="0" dirty="0" smtClean="0">
                <a:solidFill>
                  <a:srgbClr val="C0C0C0"/>
                </a:solidFill>
              </a:rPr>
              <a:t>2005)</a:t>
            </a:r>
            <a:br>
              <a:rPr lang="en-GB" i="0" dirty="0" smtClean="0">
                <a:solidFill>
                  <a:srgbClr val="C0C0C0"/>
                </a:solidFill>
              </a:rPr>
            </a:br>
            <a:r>
              <a:rPr lang="en-GB" i="0" dirty="0" smtClean="0">
                <a:solidFill>
                  <a:srgbClr val="C0C0C0"/>
                </a:solidFill>
              </a:rPr>
              <a:t>(He et al 2011)</a:t>
            </a:r>
            <a:br>
              <a:rPr lang="en-GB" i="0" dirty="0" smtClean="0">
                <a:solidFill>
                  <a:srgbClr val="C0C0C0"/>
                </a:solidFill>
              </a:rPr>
            </a:br>
            <a:r>
              <a:rPr lang="en-GB" i="0" dirty="0" smtClean="0">
                <a:solidFill>
                  <a:srgbClr val="C0C0C0"/>
                </a:solidFill>
              </a:rPr>
              <a:t>(Song et al 2008; Scott et al 2012)</a:t>
            </a:r>
            <a:endParaRPr lang="en-GB" i="0" dirty="0">
              <a:solidFill>
                <a:srgbClr val="C0C0C0"/>
              </a:solidFill>
            </a:endParaRPr>
          </a:p>
        </p:txBody>
      </p:sp>
      <p:sp>
        <p:nvSpPr>
          <p:cNvPr id="3" name="TextBox 2"/>
          <p:cNvSpPr txBox="1"/>
          <p:nvPr/>
        </p:nvSpPr>
        <p:spPr>
          <a:xfrm>
            <a:off x="5076056" y="3573016"/>
            <a:ext cx="1136570" cy="430887"/>
          </a:xfrm>
          <a:prstGeom prst="rect">
            <a:avLst/>
          </a:prstGeom>
          <a:solidFill>
            <a:schemeClr val="tx1"/>
          </a:solidFill>
          <a:effectLst>
            <a:glow rad="1905000">
              <a:schemeClr val="tx1"/>
            </a:glow>
          </a:effectLst>
        </p:spPr>
        <p:txBody>
          <a:bodyPr wrap="none" rtlCol="0">
            <a:spAutoFit/>
          </a:bodyPr>
          <a:lstStyle/>
          <a:p>
            <a:r>
              <a:rPr lang="en-US" b="1" i="0" dirty="0" smtClean="0"/>
              <a:t>A-tasks</a:t>
            </a:r>
            <a:endParaRPr lang="en-US" b="1" i="0" dirty="0"/>
          </a:p>
        </p:txBody>
      </p:sp>
      <p:sp>
        <p:nvSpPr>
          <p:cNvPr id="2" name="Right Brace 1"/>
          <p:cNvSpPr/>
          <p:nvPr/>
        </p:nvSpPr>
        <p:spPr bwMode="auto">
          <a:xfrm>
            <a:off x="4355976" y="1340768"/>
            <a:ext cx="504056" cy="4896544"/>
          </a:xfrm>
          <a:prstGeom prst="rightBrace">
            <a:avLst>
              <a:gd name="adj1" fmla="val 36869"/>
              <a:gd name="adj2" fmla="val 50252"/>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824069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852936"/>
            <a:ext cx="9144000" cy="8640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8163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3861048"/>
            <a:ext cx="9144000" cy="8640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3059197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3861048"/>
            <a:ext cx="9144000" cy="8640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a:xfrm>
            <a:off x="755576" y="5013176"/>
            <a:ext cx="7488832" cy="769441"/>
          </a:xfrm>
          <a:prstGeom prst="rect">
            <a:avLst/>
          </a:prstGeom>
        </p:spPr>
        <p:txBody>
          <a:bodyPr wrap="square">
            <a:spAutoFit/>
          </a:bodyPr>
          <a:lstStyle/>
          <a:p>
            <a:r>
              <a:rPr lang="en-US" i="0" dirty="0" smtClean="0"/>
              <a:t>All B-tasks </a:t>
            </a:r>
            <a:r>
              <a:rPr lang="en-US" i="0" dirty="0"/>
              <a:t>impose a requirement (or set </a:t>
            </a:r>
            <a:r>
              <a:rPr lang="en-US" i="0" dirty="0" smtClean="0"/>
              <a:t>of requirements</a:t>
            </a:r>
            <a:r>
              <a:rPr lang="en-US" i="0" dirty="0"/>
              <a:t>) other than the requirement to represent a false </a:t>
            </a:r>
            <a:r>
              <a:rPr lang="en-US" i="0" dirty="0" smtClean="0"/>
              <a:t>belief.  </a:t>
            </a:r>
            <a:endParaRPr lang="en-US" i="0" dirty="0"/>
          </a:p>
        </p:txBody>
      </p:sp>
    </p:spTree>
    <p:extLst>
      <p:ext uri="{BB962C8B-B14F-4D97-AF65-F5344CB8AC3E}">
        <p14:creationId xmlns:p14="http://schemas.microsoft.com/office/powerpoint/2010/main" val="4222129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4932040" y="3071282"/>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&amp; Slaughter 1991)</a:t>
            </a:r>
            <a:endParaRPr lang="en-GB" i="0" dirty="0">
              <a:solidFill>
                <a:srgbClr val="C0C0C0"/>
              </a:solidFill>
            </a:endParaRPr>
          </a:p>
        </p:txBody>
      </p:sp>
      <p:sp>
        <p:nvSpPr>
          <p:cNvPr id="10" name="Text Box 4"/>
          <p:cNvSpPr txBox="1">
            <a:spLocks noChangeArrowheads="1"/>
          </p:cNvSpPr>
          <p:nvPr/>
        </p:nvSpPr>
        <p:spPr bwMode="auto">
          <a:xfrm>
            <a:off x="4932040" y="3789040"/>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(Chandler et al 1989)</a:t>
            </a:r>
            <a:endParaRPr lang="en-GB" i="0" dirty="0">
              <a:solidFill>
                <a:srgbClr val="C0C0C0"/>
              </a:solidFill>
            </a:endParaRPr>
          </a:p>
        </p:txBody>
      </p:sp>
      <p:sp>
        <p:nvSpPr>
          <p:cNvPr id="11" name="Text Box 4"/>
          <p:cNvSpPr txBox="1">
            <a:spLocks noChangeArrowheads="1"/>
          </p:cNvSpPr>
          <p:nvPr/>
        </p:nvSpPr>
        <p:spPr bwMode="auto">
          <a:xfrm>
            <a:off x="4932040" y="5085184"/>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et al 1994; </a:t>
            </a:r>
            <a:br>
              <a:rPr lang="en-GB" i="0" dirty="0" smtClean="0">
                <a:solidFill>
                  <a:srgbClr val="C0C0C0"/>
                </a:solidFill>
              </a:rPr>
            </a:br>
            <a:r>
              <a:rPr lang="en-GB" i="0" dirty="0" smtClean="0">
                <a:solidFill>
                  <a:srgbClr val="C0C0C0"/>
                </a:solidFill>
              </a:rPr>
              <a:t>	Cluster 1996)</a:t>
            </a:r>
            <a:endParaRPr lang="en-GB" i="0" dirty="0">
              <a:solidFill>
                <a:srgbClr val="C0C0C0"/>
              </a:solidFill>
            </a:endParaRPr>
          </a:p>
        </p:txBody>
      </p:sp>
      <p:sp>
        <p:nvSpPr>
          <p:cNvPr id="13" name="Text Box 3"/>
          <p:cNvSpPr txBox="1">
            <a:spLocks noChangeArrowheads="1"/>
          </p:cNvSpPr>
          <p:nvPr/>
        </p:nvSpPr>
        <p:spPr bwMode="auto">
          <a:xfrm>
            <a:off x="468312" y="404813"/>
            <a:ext cx="4031680"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3-year-olds fail false belief tasks</a:t>
            </a:r>
          </a:p>
          <a:p>
            <a:pPr eaLnBrk="1" hangingPunct="1">
              <a:spcBef>
                <a:spcPts val="0"/>
              </a:spcBef>
            </a:pPr>
            <a:endParaRPr lang="en-GB" i="0" dirty="0"/>
          </a:p>
          <a:p>
            <a:pPr eaLnBrk="1" hangingPunct="1">
              <a:spcBef>
                <a:spcPts val="0"/>
              </a:spcBef>
            </a:pPr>
            <a:r>
              <a:rPr lang="en-GB" i="0" dirty="0" smtClean="0"/>
              <a:t>prediction</a:t>
            </a:r>
          </a:p>
          <a:p>
            <a:pPr eaLnBrk="1" hangingPunct="1">
              <a:spcBef>
                <a:spcPts val="0"/>
              </a:spcBef>
            </a:pPr>
            <a:r>
              <a:rPr lang="en-GB" i="0" dirty="0"/>
              <a:t>	</a:t>
            </a:r>
            <a:r>
              <a:rPr lang="en-GB" i="0" dirty="0" smtClean="0"/>
              <a:t>- action</a:t>
            </a:r>
          </a:p>
          <a:p>
            <a:pPr eaLnBrk="1" hangingPunct="1">
              <a:spcBef>
                <a:spcPts val="0"/>
              </a:spcBef>
            </a:pPr>
            <a:r>
              <a:rPr lang="en-GB" i="0" dirty="0"/>
              <a:t>	</a:t>
            </a:r>
            <a:r>
              <a:rPr lang="en-GB" i="0" dirty="0" smtClean="0"/>
              <a:t>- desire</a:t>
            </a:r>
          </a:p>
          <a:p>
            <a:pPr eaLnBrk="1" hangingPunct="1">
              <a:spcBef>
                <a:spcPts val="0"/>
              </a:spcBef>
            </a:pPr>
            <a:r>
              <a:rPr lang="en-GB" i="0" dirty="0" err="1" smtClean="0"/>
              <a:t>retrodiction</a:t>
            </a:r>
            <a:r>
              <a:rPr lang="en-GB" i="0" dirty="0" smtClean="0"/>
              <a:t> or explanation</a:t>
            </a:r>
          </a:p>
          <a:p>
            <a:pPr eaLnBrk="1" hangingPunct="1">
              <a:spcBef>
                <a:spcPts val="0"/>
              </a:spcBef>
            </a:pPr>
            <a:r>
              <a:rPr lang="en-GB" i="0" dirty="0" smtClean="0"/>
              <a:t>select a suitable argument</a:t>
            </a:r>
          </a:p>
          <a:p>
            <a:pPr eaLnBrk="1" hangingPunct="1">
              <a:spcBef>
                <a:spcPts val="0"/>
              </a:spcBef>
            </a:pPr>
            <a:endParaRPr lang="en-GB" i="0" dirty="0" smtClean="0"/>
          </a:p>
          <a:p>
            <a:pPr eaLnBrk="1" hangingPunct="1">
              <a:spcBef>
                <a:spcPts val="0"/>
              </a:spcBef>
            </a:pPr>
            <a:r>
              <a:rPr lang="en-GB" i="0" dirty="0" smtClean="0"/>
              <a:t>own beliefs (first person)</a:t>
            </a:r>
          </a:p>
          <a:p>
            <a:pPr eaLnBrk="1" hangingPunct="1">
              <a:spcBef>
                <a:spcPts val="0"/>
              </a:spcBef>
            </a:pPr>
            <a:endParaRPr lang="en-GB" i="0" dirty="0" smtClean="0"/>
          </a:p>
          <a:p>
            <a:pPr eaLnBrk="1" hangingPunct="1">
              <a:spcBef>
                <a:spcPts val="0"/>
              </a:spcBef>
            </a:pPr>
            <a:r>
              <a:rPr lang="en-GB" i="0" dirty="0" smtClean="0"/>
              <a:t>involvement (deception)</a:t>
            </a:r>
          </a:p>
          <a:p>
            <a:pPr eaLnBrk="1" hangingPunct="1">
              <a:spcBef>
                <a:spcPts val="0"/>
              </a:spcBef>
            </a:pPr>
            <a:endParaRPr lang="en-GB" i="0" dirty="0" smtClean="0"/>
          </a:p>
          <a:p>
            <a:pPr eaLnBrk="1" hangingPunct="1">
              <a:spcBef>
                <a:spcPts val="0"/>
              </a:spcBef>
            </a:pPr>
            <a:r>
              <a:rPr lang="en-GB" i="0" dirty="0" smtClean="0"/>
              <a:t>nonverbal </a:t>
            </a:r>
            <a:r>
              <a:rPr lang="en-GB" i="0" dirty="0"/>
              <a:t>response</a:t>
            </a:r>
          </a:p>
          <a:p>
            <a:pPr eaLnBrk="1" hangingPunct="1">
              <a:spcBef>
                <a:spcPts val="0"/>
              </a:spcBef>
            </a:pPr>
            <a:endParaRPr lang="en-GB" i="0" dirty="0" smtClean="0"/>
          </a:p>
          <a:p>
            <a:pPr eaLnBrk="1" hangingPunct="1">
              <a:spcBef>
                <a:spcPts val="0"/>
              </a:spcBef>
            </a:pPr>
            <a:r>
              <a:rPr lang="en-GB" i="0" dirty="0" smtClean="0"/>
              <a:t>test questions word-for-word identical to desire and pretence tasks</a:t>
            </a:r>
          </a:p>
        </p:txBody>
      </p:sp>
      <p:sp>
        <p:nvSpPr>
          <p:cNvPr id="15" name="Text Box 5"/>
          <p:cNvSpPr txBox="1">
            <a:spLocks noChangeArrowheads="1"/>
          </p:cNvSpPr>
          <p:nvPr/>
        </p:nvSpPr>
        <p:spPr bwMode="auto">
          <a:xfrm>
            <a:off x="4932362" y="1384900"/>
            <a:ext cx="421163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Perner 1983)</a:t>
            </a:r>
            <a:br>
              <a:rPr lang="en-GB" i="0" dirty="0" smtClean="0">
                <a:solidFill>
                  <a:srgbClr val="C0C0C0"/>
                </a:solidFill>
              </a:rPr>
            </a:br>
            <a:r>
              <a:rPr lang="en-GB" i="0" dirty="0" smtClean="0">
                <a:solidFill>
                  <a:srgbClr val="C0C0C0"/>
                </a:solidFill>
              </a:rPr>
              <a:t>(</a:t>
            </a:r>
            <a:r>
              <a:rPr lang="en-GB" i="0" dirty="0" err="1" smtClean="0">
                <a:solidFill>
                  <a:srgbClr val="C0C0C0"/>
                </a:solidFill>
              </a:rPr>
              <a:t>Astington</a:t>
            </a:r>
            <a:r>
              <a:rPr lang="en-GB" i="0" dirty="0" smtClean="0">
                <a:solidFill>
                  <a:srgbClr val="C0C0C0"/>
                </a:solidFill>
              </a:rPr>
              <a:t> &amp; Gopnik 1991)</a:t>
            </a:r>
            <a:br>
              <a:rPr lang="en-GB" i="0" dirty="0" smtClean="0">
                <a:solidFill>
                  <a:srgbClr val="C0C0C0"/>
                </a:solidFill>
              </a:rPr>
            </a:b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a:t>
            </a:r>
            <a:r>
              <a:rPr lang="en-GB" i="0" dirty="0" err="1" smtClean="0">
                <a:solidFill>
                  <a:srgbClr val="C0C0C0"/>
                </a:solidFill>
              </a:rPr>
              <a:t>Mayringer</a:t>
            </a:r>
            <a:r>
              <a:rPr lang="en-GB" i="0" dirty="0" smtClean="0">
                <a:solidFill>
                  <a:srgbClr val="C0C0C0"/>
                </a:solidFill>
              </a:rPr>
              <a:t> 1998)</a:t>
            </a:r>
            <a:r>
              <a:rPr lang="en-GB" i="0" dirty="0">
                <a:solidFill>
                  <a:srgbClr val="C0C0C0"/>
                </a:solidFill>
              </a:rPr>
              <a:t/>
            </a:r>
            <a:br>
              <a:rPr lang="en-GB" i="0" dirty="0">
                <a:solidFill>
                  <a:srgbClr val="C0C0C0"/>
                </a:solidFill>
              </a:rPr>
            </a:br>
            <a:r>
              <a:rPr lang="en-GB" i="0" dirty="0" smtClean="0">
                <a:solidFill>
                  <a:srgbClr val="C0C0C0"/>
                </a:solidFill>
              </a:rPr>
              <a:t>(</a:t>
            </a:r>
            <a:r>
              <a:rPr lang="en-GB" i="0" dirty="0" err="1" smtClean="0">
                <a:solidFill>
                  <a:srgbClr val="C0C0C0"/>
                </a:solidFill>
              </a:rPr>
              <a:t>Bartsch</a:t>
            </a:r>
            <a:r>
              <a:rPr lang="en-GB" i="0" dirty="0" smtClean="0">
                <a:solidFill>
                  <a:srgbClr val="C0C0C0"/>
                </a:solidFill>
              </a:rPr>
              <a:t> &amp; London 2000)</a:t>
            </a:r>
          </a:p>
        </p:txBody>
      </p:sp>
      <p:sp>
        <p:nvSpPr>
          <p:cNvPr id="8" name="Text Box 4"/>
          <p:cNvSpPr txBox="1">
            <a:spLocks noChangeArrowheads="1"/>
          </p:cNvSpPr>
          <p:nvPr/>
        </p:nvSpPr>
        <p:spPr bwMode="auto">
          <a:xfrm>
            <a:off x="4932040" y="4509120"/>
            <a:ext cx="40324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(Call et al 1999; Low 2010 exp.2)</a:t>
            </a:r>
            <a:endParaRPr lang="en-GB" i="0" dirty="0">
              <a:solidFill>
                <a:srgbClr val="C0C0C0"/>
              </a:solidFill>
            </a:endParaRPr>
          </a:p>
        </p:txBody>
      </p:sp>
      <p:sp>
        <p:nvSpPr>
          <p:cNvPr id="12" name="TextBox 11"/>
          <p:cNvSpPr txBox="1"/>
          <p:nvPr/>
        </p:nvSpPr>
        <p:spPr>
          <a:xfrm>
            <a:off x="5076056" y="3573016"/>
            <a:ext cx="1136570" cy="430887"/>
          </a:xfrm>
          <a:prstGeom prst="rect">
            <a:avLst/>
          </a:prstGeom>
          <a:solidFill>
            <a:schemeClr val="tx1"/>
          </a:solidFill>
          <a:effectLst>
            <a:glow rad="1905000">
              <a:schemeClr val="tx1"/>
            </a:glow>
          </a:effectLst>
        </p:spPr>
        <p:txBody>
          <a:bodyPr wrap="none" rtlCol="0">
            <a:spAutoFit/>
          </a:bodyPr>
          <a:lstStyle/>
          <a:p>
            <a:r>
              <a:rPr lang="en-US" b="1" i="0" dirty="0" smtClean="0"/>
              <a:t>B-tasks</a:t>
            </a:r>
            <a:endParaRPr lang="en-US" b="1" i="0" dirty="0"/>
          </a:p>
        </p:txBody>
      </p:sp>
      <p:sp>
        <p:nvSpPr>
          <p:cNvPr id="14" name="Right Brace 13"/>
          <p:cNvSpPr/>
          <p:nvPr/>
        </p:nvSpPr>
        <p:spPr bwMode="auto">
          <a:xfrm>
            <a:off x="4355976" y="1340768"/>
            <a:ext cx="504056" cy="4896544"/>
          </a:xfrm>
          <a:prstGeom prst="rightBrace">
            <a:avLst>
              <a:gd name="adj1" fmla="val 36869"/>
              <a:gd name="adj2" fmla="val 50252"/>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24131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5085184"/>
            <a:ext cx="9144000" cy="1224136"/>
          </a:xfrm>
          <a:prstGeom prst="rect">
            <a:avLst/>
          </a:prstGeom>
          <a:gradFill flip="none" rotWithShape="1">
            <a:gsLst>
              <a:gs pos="0">
                <a:schemeClr val="bg1"/>
              </a:gs>
              <a:gs pos="51000">
                <a:srgbClr val="000000">
                  <a:alpha val="0"/>
                </a:srgb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5"/>
          <p:cNvSpPr txBox="1">
            <a:spLocks noChangeArrowheads="1"/>
          </p:cNvSpPr>
          <p:nvPr/>
        </p:nvSpPr>
        <p:spPr bwMode="auto">
          <a:xfrm>
            <a:off x="4932040" y="3071282"/>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&amp; Slaughter 1991)</a:t>
            </a:r>
            <a:endParaRPr lang="en-GB" i="0" dirty="0">
              <a:solidFill>
                <a:srgbClr val="C0C0C0"/>
              </a:solidFill>
            </a:endParaRPr>
          </a:p>
        </p:txBody>
      </p:sp>
      <p:sp>
        <p:nvSpPr>
          <p:cNvPr id="10" name="Text Box 4"/>
          <p:cNvSpPr txBox="1">
            <a:spLocks noChangeArrowheads="1"/>
          </p:cNvSpPr>
          <p:nvPr/>
        </p:nvSpPr>
        <p:spPr bwMode="auto">
          <a:xfrm>
            <a:off x="4932040" y="3789040"/>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(Chandler et al 1989)</a:t>
            </a:r>
            <a:endParaRPr lang="en-GB" i="0" dirty="0">
              <a:solidFill>
                <a:srgbClr val="C0C0C0"/>
              </a:solidFill>
            </a:endParaRPr>
          </a:p>
        </p:txBody>
      </p:sp>
      <p:sp>
        <p:nvSpPr>
          <p:cNvPr id="11" name="Text Box 4"/>
          <p:cNvSpPr txBox="1">
            <a:spLocks noChangeArrowheads="1"/>
          </p:cNvSpPr>
          <p:nvPr/>
        </p:nvSpPr>
        <p:spPr bwMode="auto">
          <a:xfrm>
            <a:off x="4932040" y="5085184"/>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et al 1994; </a:t>
            </a:r>
            <a:br>
              <a:rPr lang="en-GB" i="0" dirty="0" smtClean="0">
                <a:solidFill>
                  <a:srgbClr val="C0C0C0"/>
                </a:solidFill>
              </a:rPr>
            </a:br>
            <a:r>
              <a:rPr lang="en-GB" i="0" dirty="0" smtClean="0">
                <a:solidFill>
                  <a:srgbClr val="C0C0C0"/>
                </a:solidFill>
              </a:rPr>
              <a:t>	Cluster 1996)</a:t>
            </a:r>
            <a:endParaRPr lang="en-GB" i="0" dirty="0">
              <a:solidFill>
                <a:srgbClr val="C0C0C0"/>
              </a:solidFill>
            </a:endParaRPr>
          </a:p>
        </p:txBody>
      </p:sp>
      <p:sp>
        <p:nvSpPr>
          <p:cNvPr id="13" name="Text Box 3"/>
          <p:cNvSpPr txBox="1">
            <a:spLocks noChangeArrowheads="1"/>
          </p:cNvSpPr>
          <p:nvPr/>
        </p:nvSpPr>
        <p:spPr bwMode="auto">
          <a:xfrm>
            <a:off x="468312" y="404813"/>
            <a:ext cx="4031680"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effectLst>
                  <a:glow rad="101600">
                    <a:srgbClr val="000000"/>
                  </a:glow>
                </a:effectLst>
              </a:rPr>
              <a:t>3-year-olds fail false belief tasks</a:t>
            </a:r>
          </a:p>
          <a:p>
            <a:pPr eaLnBrk="1" hangingPunct="1">
              <a:spcBef>
                <a:spcPts val="0"/>
              </a:spcBef>
            </a:pPr>
            <a:endParaRPr lang="en-GB" i="0" dirty="0">
              <a:effectLst>
                <a:glow rad="101600">
                  <a:srgbClr val="000000"/>
                </a:glow>
              </a:effectLst>
            </a:endParaRPr>
          </a:p>
          <a:p>
            <a:pPr eaLnBrk="1" hangingPunct="1">
              <a:spcBef>
                <a:spcPts val="0"/>
              </a:spcBef>
            </a:pPr>
            <a:r>
              <a:rPr lang="en-GB" i="0" dirty="0" smtClean="0">
                <a:effectLst>
                  <a:glow rad="101600">
                    <a:srgbClr val="000000"/>
                  </a:glow>
                </a:effectLst>
              </a:rPr>
              <a:t>prediction</a:t>
            </a:r>
          </a:p>
          <a:p>
            <a:pPr eaLnBrk="1" hangingPunct="1">
              <a:spcBef>
                <a:spcPts val="0"/>
              </a:spcBef>
            </a:pPr>
            <a:r>
              <a:rPr lang="en-GB" i="0" dirty="0">
                <a:effectLst>
                  <a:glow rad="101600">
                    <a:srgbClr val="000000"/>
                  </a:glow>
                </a:effectLst>
              </a:rPr>
              <a:t>	</a:t>
            </a:r>
            <a:r>
              <a:rPr lang="en-GB" i="0" dirty="0" smtClean="0">
                <a:effectLst>
                  <a:glow rad="101600">
                    <a:srgbClr val="000000"/>
                  </a:glow>
                </a:effectLst>
              </a:rPr>
              <a:t>- action</a:t>
            </a:r>
          </a:p>
          <a:p>
            <a:pPr eaLnBrk="1" hangingPunct="1">
              <a:spcBef>
                <a:spcPts val="0"/>
              </a:spcBef>
            </a:pPr>
            <a:r>
              <a:rPr lang="en-GB" i="0" dirty="0">
                <a:effectLst>
                  <a:glow rad="101600">
                    <a:srgbClr val="000000"/>
                  </a:glow>
                </a:effectLst>
              </a:rPr>
              <a:t>	</a:t>
            </a:r>
            <a:r>
              <a:rPr lang="en-GB" i="0" dirty="0" smtClean="0">
                <a:effectLst>
                  <a:glow rad="101600">
                    <a:srgbClr val="000000"/>
                  </a:glow>
                </a:effectLst>
              </a:rPr>
              <a:t>- desire</a:t>
            </a:r>
          </a:p>
          <a:p>
            <a:pPr eaLnBrk="1" hangingPunct="1">
              <a:spcBef>
                <a:spcPts val="0"/>
              </a:spcBef>
            </a:pPr>
            <a:r>
              <a:rPr lang="en-GB" i="0" dirty="0" err="1" smtClean="0">
                <a:effectLst>
                  <a:glow rad="101600">
                    <a:srgbClr val="000000"/>
                  </a:glow>
                </a:effectLst>
              </a:rPr>
              <a:t>retrodiction</a:t>
            </a:r>
            <a:r>
              <a:rPr lang="en-GB" i="0" dirty="0" smtClean="0">
                <a:effectLst>
                  <a:glow rad="101600">
                    <a:srgbClr val="000000"/>
                  </a:glow>
                </a:effectLst>
              </a:rPr>
              <a:t> or explanation</a:t>
            </a:r>
          </a:p>
          <a:p>
            <a:pPr eaLnBrk="1" hangingPunct="1">
              <a:spcBef>
                <a:spcPts val="0"/>
              </a:spcBef>
            </a:pPr>
            <a:r>
              <a:rPr lang="en-GB" i="0" dirty="0" smtClean="0">
                <a:effectLst>
                  <a:glow rad="101600">
                    <a:srgbClr val="000000"/>
                  </a:glow>
                </a:effectLst>
              </a:rPr>
              <a:t>select a suitable argument</a:t>
            </a:r>
          </a:p>
          <a:p>
            <a:pPr eaLnBrk="1" hangingPunct="1">
              <a:spcBef>
                <a:spcPts val="0"/>
              </a:spcBef>
            </a:pPr>
            <a:endParaRPr lang="en-GB" i="0" dirty="0" smtClean="0">
              <a:effectLst>
                <a:glow rad="101600">
                  <a:srgbClr val="000000"/>
                </a:glow>
              </a:effectLst>
            </a:endParaRPr>
          </a:p>
          <a:p>
            <a:pPr eaLnBrk="1" hangingPunct="1">
              <a:spcBef>
                <a:spcPts val="0"/>
              </a:spcBef>
            </a:pPr>
            <a:r>
              <a:rPr lang="en-GB" i="0" dirty="0" smtClean="0">
                <a:effectLst>
                  <a:glow rad="101600">
                    <a:srgbClr val="000000"/>
                  </a:glow>
                </a:effectLst>
              </a:rPr>
              <a:t>own beliefs (first person)</a:t>
            </a:r>
          </a:p>
          <a:p>
            <a:pPr eaLnBrk="1" hangingPunct="1">
              <a:spcBef>
                <a:spcPts val="0"/>
              </a:spcBef>
            </a:pPr>
            <a:endParaRPr lang="en-GB" i="0" dirty="0" smtClean="0">
              <a:effectLst>
                <a:glow rad="101600">
                  <a:srgbClr val="000000"/>
                </a:glow>
              </a:effectLst>
            </a:endParaRPr>
          </a:p>
          <a:p>
            <a:pPr eaLnBrk="1" hangingPunct="1">
              <a:spcBef>
                <a:spcPts val="0"/>
              </a:spcBef>
            </a:pPr>
            <a:r>
              <a:rPr lang="en-GB" i="0" dirty="0" smtClean="0">
                <a:effectLst>
                  <a:glow rad="101600">
                    <a:srgbClr val="000000"/>
                  </a:glow>
                </a:effectLst>
              </a:rPr>
              <a:t>involvement (deception)</a:t>
            </a:r>
          </a:p>
          <a:p>
            <a:pPr eaLnBrk="1" hangingPunct="1">
              <a:spcBef>
                <a:spcPts val="0"/>
              </a:spcBef>
            </a:pPr>
            <a:endParaRPr lang="en-GB" i="0" dirty="0" smtClean="0">
              <a:effectLst>
                <a:glow rad="101600">
                  <a:srgbClr val="000000"/>
                </a:glow>
              </a:effectLst>
            </a:endParaRPr>
          </a:p>
          <a:p>
            <a:pPr eaLnBrk="1" hangingPunct="1">
              <a:spcBef>
                <a:spcPts val="0"/>
              </a:spcBef>
            </a:pPr>
            <a:r>
              <a:rPr lang="en-GB" i="0" dirty="0" smtClean="0">
                <a:effectLst>
                  <a:glow rad="101600">
                    <a:srgbClr val="000000"/>
                  </a:glow>
                </a:effectLst>
              </a:rPr>
              <a:t>nonverbal </a:t>
            </a:r>
            <a:r>
              <a:rPr lang="en-GB" i="0" dirty="0">
                <a:effectLst>
                  <a:glow rad="101600">
                    <a:srgbClr val="000000"/>
                  </a:glow>
                </a:effectLst>
              </a:rPr>
              <a:t>response</a:t>
            </a:r>
          </a:p>
          <a:p>
            <a:pPr eaLnBrk="1" hangingPunct="1">
              <a:spcBef>
                <a:spcPts val="0"/>
              </a:spcBef>
            </a:pPr>
            <a:endParaRPr lang="en-GB" i="0" dirty="0" smtClean="0">
              <a:effectLst>
                <a:glow rad="101600">
                  <a:srgbClr val="000000"/>
                </a:glow>
              </a:effectLst>
            </a:endParaRPr>
          </a:p>
          <a:p>
            <a:pPr eaLnBrk="1" hangingPunct="1">
              <a:spcBef>
                <a:spcPts val="0"/>
              </a:spcBef>
            </a:pPr>
            <a:r>
              <a:rPr lang="en-GB" i="0" dirty="0" smtClean="0">
                <a:effectLst>
                  <a:glow rad="101600">
                    <a:srgbClr val="000000"/>
                  </a:glow>
                </a:effectLst>
              </a:rPr>
              <a:t>test questions word-for-word identical to desire and pretence tasks</a:t>
            </a:r>
          </a:p>
        </p:txBody>
      </p:sp>
      <p:sp>
        <p:nvSpPr>
          <p:cNvPr id="15" name="Text Box 5"/>
          <p:cNvSpPr txBox="1">
            <a:spLocks noChangeArrowheads="1"/>
          </p:cNvSpPr>
          <p:nvPr/>
        </p:nvSpPr>
        <p:spPr bwMode="auto">
          <a:xfrm>
            <a:off x="4932362" y="1384900"/>
            <a:ext cx="421163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Perner 1983)</a:t>
            </a:r>
            <a:br>
              <a:rPr lang="en-GB" i="0" dirty="0" smtClean="0">
                <a:solidFill>
                  <a:srgbClr val="C0C0C0"/>
                </a:solidFill>
              </a:rPr>
            </a:br>
            <a:r>
              <a:rPr lang="en-GB" i="0" dirty="0" smtClean="0">
                <a:solidFill>
                  <a:srgbClr val="C0C0C0"/>
                </a:solidFill>
              </a:rPr>
              <a:t>(</a:t>
            </a:r>
            <a:r>
              <a:rPr lang="en-GB" i="0" dirty="0" err="1" smtClean="0">
                <a:solidFill>
                  <a:srgbClr val="C0C0C0"/>
                </a:solidFill>
              </a:rPr>
              <a:t>Astington</a:t>
            </a:r>
            <a:r>
              <a:rPr lang="en-GB" i="0" dirty="0" smtClean="0">
                <a:solidFill>
                  <a:srgbClr val="C0C0C0"/>
                </a:solidFill>
              </a:rPr>
              <a:t> &amp; Gopnik 1991)</a:t>
            </a:r>
            <a:br>
              <a:rPr lang="en-GB" i="0" dirty="0" smtClean="0">
                <a:solidFill>
                  <a:srgbClr val="C0C0C0"/>
                </a:solidFill>
              </a:rPr>
            </a:b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a:t>
            </a:r>
            <a:r>
              <a:rPr lang="en-GB" i="0" dirty="0" err="1" smtClean="0">
                <a:solidFill>
                  <a:srgbClr val="C0C0C0"/>
                </a:solidFill>
              </a:rPr>
              <a:t>Mayringer</a:t>
            </a:r>
            <a:r>
              <a:rPr lang="en-GB" i="0" dirty="0" smtClean="0">
                <a:solidFill>
                  <a:srgbClr val="C0C0C0"/>
                </a:solidFill>
              </a:rPr>
              <a:t> 1998)</a:t>
            </a:r>
            <a:r>
              <a:rPr lang="en-GB" i="0" dirty="0">
                <a:solidFill>
                  <a:srgbClr val="C0C0C0"/>
                </a:solidFill>
              </a:rPr>
              <a:t/>
            </a:r>
            <a:br>
              <a:rPr lang="en-GB" i="0" dirty="0">
                <a:solidFill>
                  <a:srgbClr val="C0C0C0"/>
                </a:solidFill>
              </a:rPr>
            </a:br>
            <a:r>
              <a:rPr lang="en-GB" i="0" dirty="0" smtClean="0">
                <a:solidFill>
                  <a:srgbClr val="C0C0C0"/>
                </a:solidFill>
              </a:rPr>
              <a:t>(</a:t>
            </a:r>
            <a:r>
              <a:rPr lang="en-GB" i="0" dirty="0" err="1" smtClean="0">
                <a:solidFill>
                  <a:srgbClr val="C0C0C0"/>
                </a:solidFill>
              </a:rPr>
              <a:t>Bartsch</a:t>
            </a:r>
            <a:r>
              <a:rPr lang="en-GB" i="0" dirty="0" smtClean="0">
                <a:solidFill>
                  <a:srgbClr val="C0C0C0"/>
                </a:solidFill>
              </a:rPr>
              <a:t> &amp; London 2000)</a:t>
            </a:r>
          </a:p>
        </p:txBody>
      </p:sp>
      <p:sp>
        <p:nvSpPr>
          <p:cNvPr id="8" name="Text Box 4"/>
          <p:cNvSpPr txBox="1">
            <a:spLocks noChangeArrowheads="1"/>
          </p:cNvSpPr>
          <p:nvPr/>
        </p:nvSpPr>
        <p:spPr bwMode="auto">
          <a:xfrm>
            <a:off x="4932040" y="4509120"/>
            <a:ext cx="40324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(Call et al 1999; Low 2010 exp.2)</a:t>
            </a:r>
            <a:endParaRPr lang="en-GB" i="0" dirty="0">
              <a:solidFill>
                <a:srgbClr val="C0C0C0"/>
              </a:solidFill>
            </a:endParaRPr>
          </a:p>
        </p:txBody>
      </p:sp>
      <p:sp>
        <p:nvSpPr>
          <p:cNvPr id="12" name="TextBox 11"/>
          <p:cNvSpPr txBox="1"/>
          <p:nvPr/>
        </p:nvSpPr>
        <p:spPr>
          <a:xfrm>
            <a:off x="5076056" y="3573016"/>
            <a:ext cx="1136570" cy="430887"/>
          </a:xfrm>
          <a:prstGeom prst="rect">
            <a:avLst/>
          </a:prstGeom>
          <a:solidFill>
            <a:schemeClr val="tx1"/>
          </a:solidFill>
          <a:effectLst>
            <a:glow rad="1905000">
              <a:schemeClr val="tx1"/>
            </a:glow>
          </a:effectLst>
        </p:spPr>
        <p:txBody>
          <a:bodyPr wrap="none" rtlCol="0">
            <a:spAutoFit/>
          </a:bodyPr>
          <a:lstStyle/>
          <a:p>
            <a:r>
              <a:rPr lang="en-US" b="1" i="0" dirty="0" smtClean="0"/>
              <a:t>B-tasks</a:t>
            </a:r>
            <a:endParaRPr lang="en-US" b="1" i="0" dirty="0"/>
          </a:p>
        </p:txBody>
      </p:sp>
      <p:sp>
        <p:nvSpPr>
          <p:cNvPr id="14" name="Right Brace 13"/>
          <p:cNvSpPr/>
          <p:nvPr/>
        </p:nvSpPr>
        <p:spPr bwMode="auto">
          <a:xfrm>
            <a:off x="4355976" y="1340768"/>
            <a:ext cx="504056" cy="4896544"/>
          </a:xfrm>
          <a:prstGeom prst="rightBrace">
            <a:avLst>
              <a:gd name="adj1" fmla="val 36869"/>
              <a:gd name="adj2" fmla="val 50252"/>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6119739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4932040" y="3071282"/>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&amp; Slaughter 1991)</a:t>
            </a:r>
            <a:endParaRPr lang="en-GB" i="0" dirty="0">
              <a:solidFill>
                <a:srgbClr val="C0C0C0"/>
              </a:solidFill>
            </a:endParaRPr>
          </a:p>
        </p:txBody>
      </p:sp>
      <p:sp>
        <p:nvSpPr>
          <p:cNvPr id="10" name="Text Box 4"/>
          <p:cNvSpPr txBox="1">
            <a:spLocks noChangeArrowheads="1"/>
          </p:cNvSpPr>
          <p:nvPr/>
        </p:nvSpPr>
        <p:spPr bwMode="auto">
          <a:xfrm>
            <a:off x="4932040" y="3789040"/>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(Chandler et al 1989)</a:t>
            </a:r>
            <a:endParaRPr lang="en-GB" i="0" dirty="0">
              <a:solidFill>
                <a:srgbClr val="C0C0C0"/>
              </a:solidFill>
            </a:endParaRPr>
          </a:p>
        </p:txBody>
      </p:sp>
      <p:sp>
        <p:nvSpPr>
          <p:cNvPr id="11" name="Text Box 4"/>
          <p:cNvSpPr txBox="1">
            <a:spLocks noChangeArrowheads="1"/>
          </p:cNvSpPr>
          <p:nvPr/>
        </p:nvSpPr>
        <p:spPr bwMode="auto">
          <a:xfrm>
            <a:off x="4932040" y="5085184"/>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(Gopnik et al 1994; </a:t>
            </a:r>
            <a:br>
              <a:rPr lang="en-GB" i="0" dirty="0" smtClean="0">
                <a:solidFill>
                  <a:srgbClr val="C0C0C0"/>
                </a:solidFill>
              </a:rPr>
            </a:br>
            <a:r>
              <a:rPr lang="en-GB" i="0" dirty="0" smtClean="0">
                <a:solidFill>
                  <a:srgbClr val="C0C0C0"/>
                </a:solidFill>
              </a:rPr>
              <a:t>	Cluster 1996)</a:t>
            </a:r>
            <a:endParaRPr lang="en-GB" i="0" dirty="0">
              <a:solidFill>
                <a:srgbClr val="C0C0C0"/>
              </a:solidFill>
            </a:endParaRPr>
          </a:p>
        </p:txBody>
      </p:sp>
      <p:sp>
        <p:nvSpPr>
          <p:cNvPr id="13" name="Text Box 3"/>
          <p:cNvSpPr txBox="1">
            <a:spLocks noChangeArrowheads="1"/>
          </p:cNvSpPr>
          <p:nvPr/>
        </p:nvSpPr>
        <p:spPr bwMode="auto">
          <a:xfrm>
            <a:off x="468312" y="404813"/>
            <a:ext cx="4031680"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3-year-olds fail false belief tasks</a:t>
            </a:r>
          </a:p>
          <a:p>
            <a:pPr eaLnBrk="1" hangingPunct="1">
              <a:spcBef>
                <a:spcPts val="0"/>
              </a:spcBef>
            </a:pPr>
            <a:endParaRPr lang="en-GB" i="0" dirty="0"/>
          </a:p>
          <a:p>
            <a:pPr eaLnBrk="1" hangingPunct="1">
              <a:spcBef>
                <a:spcPts val="0"/>
              </a:spcBef>
            </a:pPr>
            <a:r>
              <a:rPr lang="en-GB" i="0" dirty="0" smtClean="0"/>
              <a:t>prediction</a:t>
            </a:r>
          </a:p>
          <a:p>
            <a:pPr eaLnBrk="1" hangingPunct="1">
              <a:spcBef>
                <a:spcPts val="0"/>
              </a:spcBef>
            </a:pPr>
            <a:r>
              <a:rPr lang="en-GB" i="0" dirty="0"/>
              <a:t>	</a:t>
            </a:r>
            <a:r>
              <a:rPr lang="en-GB" i="0" dirty="0" smtClean="0"/>
              <a:t>- action</a:t>
            </a:r>
          </a:p>
          <a:p>
            <a:pPr eaLnBrk="1" hangingPunct="1">
              <a:spcBef>
                <a:spcPts val="0"/>
              </a:spcBef>
            </a:pPr>
            <a:r>
              <a:rPr lang="en-GB" i="0" dirty="0"/>
              <a:t>	</a:t>
            </a:r>
            <a:r>
              <a:rPr lang="en-GB" i="0" dirty="0" smtClean="0"/>
              <a:t>- desire</a:t>
            </a:r>
          </a:p>
          <a:p>
            <a:pPr eaLnBrk="1" hangingPunct="1">
              <a:spcBef>
                <a:spcPts val="0"/>
              </a:spcBef>
            </a:pPr>
            <a:r>
              <a:rPr lang="en-GB" i="0" dirty="0" err="1" smtClean="0"/>
              <a:t>retrodiction</a:t>
            </a:r>
            <a:r>
              <a:rPr lang="en-GB" i="0" dirty="0" smtClean="0"/>
              <a:t> or explanation</a:t>
            </a:r>
          </a:p>
          <a:p>
            <a:pPr eaLnBrk="1" hangingPunct="1">
              <a:spcBef>
                <a:spcPts val="0"/>
              </a:spcBef>
            </a:pPr>
            <a:r>
              <a:rPr lang="en-GB" i="0" dirty="0" smtClean="0"/>
              <a:t>select a suitable argument</a:t>
            </a:r>
          </a:p>
          <a:p>
            <a:pPr eaLnBrk="1" hangingPunct="1">
              <a:spcBef>
                <a:spcPts val="0"/>
              </a:spcBef>
            </a:pPr>
            <a:endParaRPr lang="en-GB" i="0" dirty="0" smtClean="0"/>
          </a:p>
          <a:p>
            <a:pPr eaLnBrk="1" hangingPunct="1">
              <a:spcBef>
                <a:spcPts val="0"/>
              </a:spcBef>
            </a:pPr>
            <a:r>
              <a:rPr lang="en-GB" i="0" dirty="0" smtClean="0"/>
              <a:t>own beliefs (first person)</a:t>
            </a:r>
          </a:p>
          <a:p>
            <a:pPr eaLnBrk="1" hangingPunct="1">
              <a:spcBef>
                <a:spcPts val="0"/>
              </a:spcBef>
            </a:pPr>
            <a:endParaRPr lang="en-GB" i="0" dirty="0" smtClean="0"/>
          </a:p>
          <a:p>
            <a:pPr eaLnBrk="1" hangingPunct="1">
              <a:spcBef>
                <a:spcPts val="0"/>
              </a:spcBef>
            </a:pPr>
            <a:r>
              <a:rPr lang="en-GB" i="0" dirty="0" smtClean="0"/>
              <a:t>involvement (deception)</a:t>
            </a:r>
          </a:p>
          <a:p>
            <a:pPr eaLnBrk="1" hangingPunct="1">
              <a:spcBef>
                <a:spcPts val="0"/>
              </a:spcBef>
            </a:pPr>
            <a:endParaRPr lang="en-GB" i="0" dirty="0" smtClean="0"/>
          </a:p>
          <a:p>
            <a:pPr eaLnBrk="1" hangingPunct="1">
              <a:spcBef>
                <a:spcPts val="0"/>
              </a:spcBef>
            </a:pPr>
            <a:r>
              <a:rPr lang="en-GB" i="0" dirty="0" smtClean="0"/>
              <a:t>nonverbal </a:t>
            </a:r>
            <a:r>
              <a:rPr lang="en-GB" i="0" dirty="0"/>
              <a:t>response</a:t>
            </a:r>
          </a:p>
          <a:p>
            <a:pPr eaLnBrk="1" hangingPunct="1">
              <a:spcBef>
                <a:spcPts val="0"/>
              </a:spcBef>
            </a:pPr>
            <a:endParaRPr lang="en-GB" i="0" dirty="0" smtClean="0"/>
          </a:p>
          <a:p>
            <a:pPr eaLnBrk="1" hangingPunct="1">
              <a:spcBef>
                <a:spcPts val="0"/>
              </a:spcBef>
            </a:pPr>
            <a:r>
              <a:rPr lang="en-GB" i="0" dirty="0" smtClean="0"/>
              <a:t>test questions word-for-word identical to desire and pretence tasks</a:t>
            </a:r>
          </a:p>
        </p:txBody>
      </p:sp>
      <p:sp>
        <p:nvSpPr>
          <p:cNvPr id="15" name="Text Box 5"/>
          <p:cNvSpPr txBox="1">
            <a:spLocks noChangeArrowheads="1"/>
          </p:cNvSpPr>
          <p:nvPr/>
        </p:nvSpPr>
        <p:spPr bwMode="auto">
          <a:xfrm>
            <a:off x="4932362" y="1384900"/>
            <a:ext cx="421163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Perner 1983)</a:t>
            </a:r>
            <a:br>
              <a:rPr lang="en-GB" i="0" dirty="0" smtClean="0">
                <a:solidFill>
                  <a:srgbClr val="C0C0C0"/>
                </a:solidFill>
              </a:rPr>
            </a:br>
            <a:r>
              <a:rPr lang="en-GB" i="0" dirty="0" smtClean="0">
                <a:solidFill>
                  <a:srgbClr val="C0C0C0"/>
                </a:solidFill>
              </a:rPr>
              <a:t>(</a:t>
            </a:r>
            <a:r>
              <a:rPr lang="en-GB" i="0" dirty="0" err="1" smtClean="0">
                <a:solidFill>
                  <a:srgbClr val="C0C0C0"/>
                </a:solidFill>
              </a:rPr>
              <a:t>Astington</a:t>
            </a:r>
            <a:r>
              <a:rPr lang="en-GB" i="0" dirty="0" smtClean="0">
                <a:solidFill>
                  <a:srgbClr val="C0C0C0"/>
                </a:solidFill>
              </a:rPr>
              <a:t> &amp; Gopnik 1991)</a:t>
            </a:r>
            <a:br>
              <a:rPr lang="en-GB" i="0" dirty="0" smtClean="0">
                <a:solidFill>
                  <a:srgbClr val="C0C0C0"/>
                </a:solidFill>
              </a:rPr>
            </a:br>
            <a:r>
              <a:rPr lang="en-GB" i="0" dirty="0" smtClean="0">
                <a:solidFill>
                  <a:srgbClr val="C0C0C0"/>
                </a:solidFill>
              </a:rPr>
              <a:t>(</a:t>
            </a:r>
            <a:r>
              <a:rPr lang="en-GB" i="0" dirty="0" err="1" smtClean="0">
                <a:solidFill>
                  <a:srgbClr val="C0C0C0"/>
                </a:solidFill>
              </a:rPr>
              <a:t>Wimmer</a:t>
            </a:r>
            <a:r>
              <a:rPr lang="en-GB" i="0" dirty="0" smtClean="0">
                <a:solidFill>
                  <a:srgbClr val="C0C0C0"/>
                </a:solidFill>
              </a:rPr>
              <a:t> &amp; </a:t>
            </a:r>
            <a:r>
              <a:rPr lang="en-GB" i="0" dirty="0" err="1" smtClean="0">
                <a:solidFill>
                  <a:srgbClr val="C0C0C0"/>
                </a:solidFill>
              </a:rPr>
              <a:t>Mayringer</a:t>
            </a:r>
            <a:r>
              <a:rPr lang="en-GB" i="0" dirty="0" smtClean="0">
                <a:solidFill>
                  <a:srgbClr val="C0C0C0"/>
                </a:solidFill>
              </a:rPr>
              <a:t> 1998)</a:t>
            </a:r>
            <a:r>
              <a:rPr lang="en-GB" i="0" dirty="0">
                <a:solidFill>
                  <a:srgbClr val="C0C0C0"/>
                </a:solidFill>
              </a:rPr>
              <a:t/>
            </a:r>
            <a:br>
              <a:rPr lang="en-GB" i="0" dirty="0">
                <a:solidFill>
                  <a:srgbClr val="C0C0C0"/>
                </a:solidFill>
              </a:rPr>
            </a:br>
            <a:r>
              <a:rPr lang="en-GB" i="0" dirty="0" smtClean="0">
                <a:solidFill>
                  <a:srgbClr val="C0C0C0"/>
                </a:solidFill>
              </a:rPr>
              <a:t>(</a:t>
            </a:r>
            <a:r>
              <a:rPr lang="en-GB" i="0" dirty="0" err="1" smtClean="0">
                <a:solidFill>
                  <a:srgbClr val="C0C0C0"/>
                </a:solidFill>
              </a:rPr>
              <a:t>Bartsch</a:t>
            </a:r>
            <a:r>
              <a:rPr lang="en-GB" i="0" dirty="0" smtClean="0">
                <a:solidFill>
                  <a:srgbClr val="C0C0C0"/>
                </a:solidFill>
              </a:rPr>
              <a:t> &amp; London 2000)</a:t>
            </a:r>
          </a:p>
        </p:txBody>
      </p:sp>
      <p:sp>
        <p:nvSpPr>
          <p:cNvPr id="8" name="Text Box 4"/>
          <p:cNvSpPr txBox="1">
            <a:spLocks noChangeArrowheads="1"/>
          </p:cNvSpPr>
          <p:nvPr/>
        </p:nvSpPr>
        <p:spPr bwMode="auto">
          <a:xfrm>
            <a:off x="4932040" y="4509120"/>
            <a:ext cx="40324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(Call et al 1999; Low 2010 exp.2)</a:t>
            </a:r>
            <a:endParaRPr lang="en-GB" i="0" dirty="0">
              <a:solidFill>
                <a:srgbClr val="C0C0C0"/>
              </a:solidFill>
            </a:endParaRPr>
          </a:p>
        </p:txBody>
      </p:sp>
      <p:sp>
        <p:nvSpPr>
          <p:cNvPr id="12" name="TextBox 11"/>
          <p:cNvSpPr txBox="1"/>
          <p:nvPr/>
        </p:nvSpPr>
        <p:spPr>
          <a:xfrm>
            <a:off x="5076056" y="3573016"/>
            <a:ext cx="1136570" cy="430887"/>
          </a:xfrm>
          <a:prstGeom prst="rect">
            <a:avLst/>
          </a:prstGeom>
          <a:solidFill>
            <a:schemeClr val="tx1"/>
          </a:solidFill>
          <a:effectLst>
            <a:glow rad="1905000">
              <a:schemeClr val="tx1"/>
            </a:glow>
          </a:effectLst>
        </p:spPr>
        <p:txBody>
          <a:bodyPr wrap="none" rtlCol="0">
            <a:spAutoFit/>
          </a:bodyPr>
          <a:lstStyle/>
          <a:p>
            <a:r>
              <a:rPr lang="en-US" b="1" i="0" dirty="0" smtClean="0"/>
              <a:t>B-tasks</a:t>
            </a:r>
            <a:endParaRPr lang="en-US" b="1" i="0" dirty="0"/>
          </a:p>
        </p:txBody>
      </p:sp>
      <p:sp>
        <p:nvSpPr>
          <p:cNvPr id="14" name="Right Brace 13"/>
          <p:cNvSpPr/>
          <p:nvPr/>
        </p:nvSpPr>
        <p:spPr bwMode="auto">
          <a:xfrm>
            <a:off x="4355976" y="1340768"/>
            <a:ext cx="504056" cy="4896544"/>
          </a:xfrm>
          <a:prstGeom prst="rightBrace">
            <a:avLst>
              <a:gd name="adj1" fmla="val 36869"/>
              <a:gd name="adj2" fmla="val 50252"/>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677824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6461710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a:xfrm>
            <a:off x="755576" y="5013176"/>
            <a:ext cx="7488832" cy="769441"/>
          </a:xfrm>
          <a:prstGeom prst="rect">
            <a:avLst/>
          </a:prstGeom>
        </p:spPr>
        <p:txBody>
          <a:bodyPr wrap="square">
            <a:spAutoFit/>
          </a:bodyPr>
          <a:lstStyle/>
          <a:p>
            <a:r>
              <a:rPr lang="en-US" i="0" dirty="0" smtClean="0"/>
              <a:t>All B-tasks </a:t>
            </a:r>
            <a:r>
              <a:rPr lang="en-US" i="0" dirty="0"/>
              <a:t>impose a requirement (or set </a:t>
            </a:r>
            <a:r>
              <a:rPr lang="en-US" i="0" dirty="0" smtClean="0"/>
              <a:t>of requirements</a:t>
            </a:r>
            <a:r>
              <a:rPr lang="en-US" i="0" dirty="0"/>
              <a:t>) other than the requirement to represent a false </a:t>
            </a:r>
            <a:r>
              <a:rPr lang="en-US" i="0" dirty="0" smtClean="0"/>
              <a:t>belief.  </a:t>
            </a:r>
            <a:endParaRPr lang="en-US" i="0" dirty="0"/>
          </a:p>
        </p:txBody>
      </p:sp>
      <p:cxnSp>
        <p:nvCxnSpPr>
          <p:cNvPr id="4" name="Straight Connector 3"/>
          <p:cNvCxnSpPr/>
          <p:nvPr/>
        </p:nvCxnSpPr>
        <p:spPr bwMode="auto">
          <a:xfrm>
            <a:off x="323528" y="5013176"/>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p:spPr>
      </p:cxnSp>
      <p:cxnSp>
        <p:nvCxnSpPr>
          <p:cNvPr id="6" name="Straight Connector 5"/>
          <p:cNvCxnSpPr/>
          <p:nvPr/>
        </p:nvCxnSpPr>
        <p:spPr bwMode="auto">
          <a:xfrm flipV="1">
            <a:off x="475928" y="5013176"/>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2279150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6157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a:solidFill>
                  <a:schemeClr val="tx1"/>
                </a:solidFill>
                <a:latin typeface="Myriad Web" charset="0"/>
              </a:rPr>
              <a:t>— Neil Berthier, De Blois</a:t>
            </a:r>
            <a:r>
              <a:rPr lang="en-GB" sz="2200" b="1" i="1">
                <a:solidFill>
                  <a:schemeClr val="tx1"/>
                </a:solidFill>
                <a:latin typeface="Myriad Web" charset="0"/>
              </a:rPr>
              <a:t>, et al.</a:t>
            </a:r>
            <a:r>
              <a:rPr lang="en-GB" sz="2200" b="1">
                <a:solidFill>
                  <a:schemeClr val="tx1"/>
                </a:solidFill>
                <a:latin typeface="Myriad Web" charset="0"/>
              </a:rPr>
              <a:t> (2000: 395)</a:t>
            </a:r>
          </a:p>
        </p:txBody>
      </p:sp>
      <p:sp>
        <p:nvSpPr>
          <p:cNvPr id="741379" name="Line 3"/>
          <p:cNvSpPr>
            <a:spLocks noChangeShapeType="1"/>
          </p:cNvSpPr>
          <p:nvPr/>
        </p:nvSpPr>
        <p:spPr bwMode="auto">
          <a:xfrm>
            <a:off x="179388" y="836613"/>
            <a:ext cx="7777162"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1380" name="Line 4"/>
          <p:cNvSpPr>
            <a:spLocks noChangeShapeType="1"/>
          </p:cNvSpPr>
          <p:nvPr/>
        </p:nvSpPr>
        <p:spPr bwMode="auto">
          <a:xfrm>
            <a:off x="539750" y="620713"/>
            <a:ext cx="7777163"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1381" name="Oval 5"/>
          <p:cNvSpPr>
            <a:spLocks noChangeArrowheads="1"/>
          </p:cNvSpPr>
          <p:nvPr/>
        </p:nvSpPr>
        <p:spPr bwMode="auto">
          <a:xfrm>
            <a:off x="468313" y="115888"/>
            <a:ext cx="935037" cy="1008062"/>
          </a:xfrm>
          <a:prstGeom prst="ellipse">
            <a:avLst/>
          </a:prstGeom>
          <a:solidFill>
            <a:srgbClr val="FFFFFF"/>
          </a:solidFill>
          <a:ln w="762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41382" name="AutoShape 6"/>
          <p:cNvSpPr>
            <a:spLocks noChangeArrowheads="1"/>
          </p:cNvSpPr>
          <p:nvPr/>
        </p:nvSpPr>
        <p:spPr bwMode="auto">
          <a:xfrm rot="16899937" flipH="1">
            <a:off x="4812507" y="2180431"/>
            <a:ext cx="4129088" cy="720725"/>
          </a:xfrm>
          <a:prstGeom prst="parallelogram">
            <a:avLst>
              <a:gd name="adj" fmla="val 151874"/>
            </a:avLst>
          </a:prstGeom>
          <a:solidFill>
            <a:srgbClr val="FFFFFF"/>
          </a:solidFill>
          <a:ln w="762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13462547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3426" name="Picture 2" descr="berthier wheres the ball experiment (improved outlines)"/>
          <p:cNvPicPr>
            <a:picLocks noChangeAspect="1" noChangeArrowheads="1"/>
          </p:cNvPicPr>
          <p:nvPr/>
        </p:nvPicPr>
        <p:blipFill>
          <a:blip r:embed="rId3">
            <a:extLst>
              <a:ext uri="{28A0092B-C50C-407E-A947-70E740481C1C}">
                <a14:useLocalDpi xmlns:a14="http://schemas.microsoft.com/office/drawing/2010/main" val="0"/>
              </a:ext>
            </a:extLst>
          </a:blip>
          <a:srcRect l="1926" t="1901" r="12030" b="2173"/>
          <a:stretch>
            <a:fillRect/>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743427" name="Rectangle 3"/>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a:solidFill>
                  <a:schemeClr val="bg2"/>
                </a:solidFill>
                <a:latin typeface="Myriad Web" charset="0"/>
              </a:rPr>
              <a:t>— Neil Berthier, De Blois</a:t>
            </a:r>
            <a:r>
              <a:rPr lang="en-GB" sz="2200" b="1" i="1">
                <a:solidFill>
                  <a:schemeClr val="bg2"/>
                </a:solidFill>
                <a:latin typeface="Myriad Web" charset="0"/>
              </a:rPr>
              <a:t>, et al.</a:t>
            </a:r>
            <a:r>
              <a:rPr lang="en-GB" sz="2200" b="1">
                <a:solidFill>
                  <a:schemeClr val="bg2"/>
                </a:solidFill>
                <a:latin typeface="Myriad Web" charset="0"/>
              </a:rPr>
              <a:t> (2000: 395)</a:t>
            </a:r>
          </a:p>
        </p:txBody>
      </p:sp>
      <p:sp>
        <p:nvSpPr>
          <p:cNvPr id="12" name="Line 3"/>
          <p:cNvSpPr>
            <a:spLocks noChangeShapeType="1"/>
          </p:cNvSpPr>
          <p:nvPr/>
        </p:nvSpPr>
        <p:spPr bwMode="auto">
          <a:xfrm>
            <a:off x="179388" y="836613"/>
            <a:ext cx="7777162"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 name="Line 4"/>
          <p:cNvSpPr>
            <a:spLocks noChangeShapeType="1"/>
          </p:cNvSpPr>
          <p:nvPr/>
        </p:nvSpPr>
        <p:spPr bwMode="auto">
          <a:xfrm>
            <a:off x="539750" y="620713"/>
            <a:ext cx="7777163"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3430" name="Oval 6"/>
          <p:cNvSpPr>
            <a:spLocks noChangeArrowheads="1"/>
          </p:cNvSpPr>
          <p:nvPr/>
        </p:nvSpPr>
        <p:spPr bwMode="auto">
          <a:xfrm>
            <a:off x="468313" y="115888"/>
            <a:ext cx="935037" cy="1008062"/>
          </a:xfrm>
          <a:prstGeom prst="ellipse">
            <a:avLst/>
          </a:prstGeom>
          <a:solidFill>
            <a:srgbClr val="FFFFFF"/>
          </a:solidFill>
          <a:ln w="762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43431" name="AutoShape 7"/>
          <p:cNvSpPr>
            <a:spLocks noChangeArrowheads="1"/>
          </p:cNvSpPr>
          <p:nvPr/>
        </p:nvSpPr>
        <p:spPr bwMode="auto">
          <a:xfrm rot="16899937" flipH="1">
            <a:off x="4812507" y="2180431"/>
            <a:ext cx="4129088" cy="720725"/>
          </a:xfrm>
          <a:prstGeom prst="parallelogram">
            <a:avLst>
              <a:gd name="adj" fmla="val 151874"/>
            </a:avLst>
          </a:prstGeom>
          <a:solidFill>
            <a:srgbClr val="FFFFFF"/>
          </a:solidFill>
          <a:ln w="762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80254558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474" name="Picture 2" descr="berthier wheres the ball experiment (improved outlines)"/>
          <p:cNvPicPr>
            <a:picLocks noChangeAspect="1" noChangeArrowheads="1"/>
          </p:cNvPicPr>
          <p:nvPr/>
        </p:nvPicPr>
        <p:blipFill>
          <a:blip r:embed="rId3">
            <a:extLst>
              <a:ext uri="{28A0092B-C50C-407E-A947-70E740481C1C}">
                <a14:useLocalDpi xmlns:a14="http://schemas.microsoft.com/office/drawing/2010/main" val="0"/>
              </a:ext>
            </a:extLst>
          </a:blip>
          <a:srcRect l="1926" t="1901" r="12030" b="2173"/>
          <a:stretch>
            <a:fillRect/>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745475" name="Rectangle 3"/>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a:solidFill>
                  <a:schemeClr val="bg2"/>
                </a:solidFill>
                <a:latin typeface="Myriad Web" charset="0"/>
              </a:rPr>
              <a:t>— Neil Berthier, De Blois</a:t>
            </a:r>
            <a:r>
              <a:rPr lang="en-GB" sz="2200" b="1" i="1">
                <a:solidFill>
                  <a:schemeClr val="bg2"/>
                </a:solidFill>
                <a:latin typeface="Myriad Web" charset="0"/>
              </a:rPr>
              <a:t>, et al.</a:t>
            </a:r>
            <a:r>
              <a:rPr lang="en-GB" sz="2200" b="1">
                <a:solidFill>
                  <a:schemeClr val="bg2"/>
                </a:solidFill>
                <a:latin typeface="Myriad Web" charset="0"/>
              </a:rPr>
              <a:t> (2000: 395)</a:t>
            </a:r>
          </a:p>
        </p:txBody>
      </p:sp>
    </p:spTree>
    <p:extLst>
      <p:ext uri="{BB962C8B-B14F-4D97-AF65-F5344CB8AC3E}">
        <p14:creationId xmlns:p14="http://schemas.microsoft.com/office/powerpoint/2010/main" val="11241648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22" name="Picture 2" descr="berthier wheres the ball experiment (improved outlines)"/>
          <p:cNvPicPr>
            <a:picLocks noChangeAspect="1" noChangeArrowheads="1"/>
          </p:cNvPicPr>
          <p:nvPr/>
        </p:nvPicPr>
        <p:blipFill>
          <a:blip r:embed="rId3">
            <a:extLst>
              <a:ext uri="{28A0092B-C50C-407E-A947-70E740481C1C}">
                <a14:useLocalDpi xmlns:a14="http://schemas.microsoft.com/office/drawing/2010/main" val="0"/>
              </a:ext>
            </a:extLst>
          </a:blip>
          <a:srcRect l="1926" t="1901" r="12030" b="2173"/>
          <a:stretch>
            <a:fillRect/>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747523" name="Rectangle 3"/>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dirty="0">
                <a:solidFill>
                  <a:schemeClr val="bg2"/>
                </a:solidFill>
                <a:latin typeface="Myriad Web" charset="0"/>
              </a:rPr>
              <a:t>— Neil </a:t>
            </a:r>
            <a:r>
              <a:rPr lang="en-GB" sz="2200" b="1" dirty="0" err="1">
                <a:solidFill>
                  <a:schemeClr val="bg2"/>
                </a:solidFill>
                <a:latin typeface="Myriad Web" charset="0"/>
              </a:rPr>
              <a:t>Berthier</a:t>
            </a:r>
            <a:r>
              <a:rPr lang="en-GB" sz="2200" b="1" dirty="0">
                <a:solidFill>
                  <a:schemeClr val="bg2"/>
                </a:solidFill>
                <a:latin typeface="Myriad Web" charset="0"/>
              </a:rPr>
              <a:t>, De Blois</a:t>
            </a:r>
            <a:r>
              <a:rPr lang="en-GB" sz="2200" b="1" i="1" dirty="0">
                <a:solidFill>
                  <a:schemeClr val="bg2"/>
                </a:solidFill>
                <a:latin typeface="Myriad Web" charset="0"/>
              </a:rPr>
              <a:t>, et al.</a:t>
            </a:r>
            <a:r>
              <a:rPr lang="en-GB" sz="2200" b="1" dirty="0">
                <a:solidFill>
                  <a:schemeClr val="bg2"/>
                </a:solidFill>
                <a:latin typeface="Myriad Web" charset="0"/>
              </a:rPr>
              <a:t> (2000: 395)</a:t>
            </a:r>
          </a:p>
        </p:txBody>
      </p:sp>
      <p:sp>
        <p:nvSpPr>
          <p:cNvPr id="747524" name="AutoShape 4"/>
          <p:cNvSpPr>
            <a:spLocks noChangeArrowheads="1"/>
          </p:cNvSpPr>
          <p:nvPr/>
        </p:nvSpPr>
        <p:spPr bwMode="auto">
          <a:xfrm rot="6047584">
            <a:off x="6682581" y="4271170"/>
            <a:ext cx="1508125" cy="1408112"/>
          </a:xfrm>
          <a:prstGeom prst="parallelogram">
            <a:avLst>
              <a:gd name="adj" fmla="val 22819"/>
            </a:avLst>
          </a:prstGeom>
          <a:solidFill>
            <a:srgbClr val="FF0000">
              <a:alpha val="50000"/>
            </a:srgbClr>
          </a:solidFill>
          <a:ln>
            <a:noFill/>
          </a:ln>
          <a:effectLst/>
        </p:spPr>
        <p:txBody>
          <a:bodyPr anchor="ctr">
            <a:spAutoFit/>
          </a:bodyPr>
          <a:lstStyle/>
          <a:p>
            <a:endParaRPr lang="en-US"/>
          </a:p>
        </p:txBody>
      </p:sp>
    </p:spTree>
    <p:extLst>
      <p:ext uri="{BB962C8B-B14F-4D97-AF65-F5344CB8AC3E}">
        <p14:creationId xmlns:p14="http://schemas.microsoft.com/office/powerpoint/2010/main" val="3439936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1209675"/>
            <a:ext cx="9096375" cy="443865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6588224" y="6165304"/>
            <a:ext cx="2301768" cy="430887"/>
          </a:xfrm>
          <a:prstGeom prst="rect">
            <a:avLst/>
          </a:prstGeom>
          <a:noFill/>
        </p:spPr>
        <p:txBody>
          <a:bodyPr wrap="none" rtlCol="0">
            <a:spAutoFit/>
          </a:bodyPr>
          <a:lstStyle/>
          <a:p>
            <a:r>
              <a:rPr lang="en-US" i="0" dirty="0" smtClean="0"/>
              <a:t>(Hood et al, 2003)</a:t>
            </a:r>
            <a:endParaRPr lang="en-US" i="0" dirty="0"/>
          </a:p>
        </p:txBody>
      </p:sp>
    </p:spTree>
    <p:extLst>
      <p:ext uri="{BB962C8B-B14F-4D97-AF65-F5344CB8AC3E}">
        <p14:creationId xmlns:p14="http://schemas.microsoft.com/office/powerpoint/2010/main" val="107719390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7"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762" y="83744"/>
            <a:ext cx="8979250" cy="6153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58788" name="Rectangle 4"/>
          <p:cNvSpPr>
            <a:spLocks noChangeArrowheads="1"/>
          </p:cNvSpPr>
          <p:nvPr/>
        </p:nvSpPr>
        <p:spPr bwMode="auto">
          <a:xfrm>
            <a:off x="838200" y="476250"/>
            <a:ext cx="553402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l" defTabSz="873125"/>
            <a:r>
              <a:rPr lang="en-GB" sz="2200">
                <a:solidFill>
                  <a:schemeClr val="tx1"/>
                </a:solidFill>
                <a:latin typeface="Myriad Web" charset="0"/>
              </a:rPr>
              <a:t>Looking time reveals causal understanding and 2.5- and 3-year olds</a:t>
            </a:r>
          </a:p>
        </p:txBody>
      </p:sp>
      <p:sp>
        <p:nvSpPr>
          <p:cNvPr id="758789" name="Rectangle 5"/>
          <p:cNvSpPr>
            <a:spLocks noChangeArrowheads="1"/>
          </p:cNvSpPr>
          <p:nvPr/>
        </p:nvSpPr>
        <p:spPr bwMode="auto">
          <a:xfrm>
            <a:off x="1846263" y="6103938"/>
            <a:ext cx="55340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r>
              <a:rPr lang="en-GB" sz="2200">
                <a:solidFill>
                  <a:schemeClr val="tx1"/>
                </a:solidFill>
                <a:latin typeface="Myriad Web" charset="0"/>
              </a:rPr>
              <a:t>-- Hood et al (2003: 65)</a:t>
            </a:r>
          </a:p>
        </p:txBody>
      </p:sp>
      <p:sp>
        <p:nvSpPr>
          <p:cNvPr id="5" name="TextBox 4"/>
          <p:cNvSpPr txBox="1"/>
          <p:nvPr/>
        </p:nvSpPr>
        <p:spPr>
          <a:xfrm>
            <a:off x="6588224" y="6165304"/>
            <a:ext cx="2301768" cy="430887"/>
          </a:xfrm>
          <a:prstGeom prst="rect">
            <a:avLst/>
          </a:prstGeom>
          <a:noFill/>
        </p:spPr>
        <p:txBody>
          <a:bodyPr wrap="none" rtlCol="0">
            <a:spAutoFit/>
          </a:bodyPr>
          <a:lstStyle/>
          <a:p>
            <a:r>
              <a:rPr lang="en-US" i="0" dirty="0" smtClean="0"/>
              <a:t>(Hood et al, 2003)</a:t>
            </a:r>
            <a:endParaRPr lang="en-US" i="0" dirty="0"/>
          </a:p>
        </p:txBody>
      </p:sp>
    </p:spTree>
    <p:extLst>
      <p:ext uri="{BB962C8B-B14F-4D97-AF65-F5344CB8AC3E}">
        <p14:creationId xmlns:p14="http://schemas.microsoft.com/office/powerpoint/2010/main" val="52276400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9620799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95536" y="2204864"/>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What is a representation of belief?</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957543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13" name="Rectangle 12"/>
          <p:cNvSpPr/>
          <p:nvPr/>
        </p:nvSpPr>
        <p:spPr bwMode="auto">
          <a:xfrm>
            <a:off x="25336" y="2564904"/>
            <a:ext cx="397060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6" name="Rectangle 15"/>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9538057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95536" y="2204864"/>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What is a representation of belief?</a:t>
            </a:r>
            <a:endParaRPr lang="en-GB" i="0" dirty="0">
              <a:effectLst>
                <a:glow rad="101600">
                  <a:schemeClr val="tx1">
                    <a:alpha val="75000"/>
                  </a:schemeClr>
                </a:glow>
              </a:effectLst>
            </a:endParaRPr>
          </a:p>
        </p:txBody>
      </p:sp>
      <p:sp>
        <p:nvSpPr>
          <p:cNvPr id="2" name="Rectangle 1"/>
          <p:cNvSpPr/>
          <p:nvPr/>
        </p:nvSpPr>
        <p:spPr>
          <a:xfrm>
            <a:off x="5336487" y="2420888"/>
            <a:ext cx="1827801" cy="430887"/>
          </a:xfrm>
          <a:prstGeom prst="rect">
            <a:avLst/>
          </a:prstGeom>
        </p:spPr>
        <p:txBody>
          <a:bodyPr wrap="none">
            <a:spAutoFit/>
          </a:bodyPr>
          <a:lstStyle/>
          <a:p>
            <a:pPr algn="r"/>
            <a:r>
              <a:rPr lang="en-GB" i="0" dirty="0">
                <a:effectLst>
                  <a:glow rad="101600">
                    <a:srgbClr val="000000"/>
                  </a:glow>
                </a:effectLst>
              </a:rPr>
              <a:t>of </a:t>
            </a:r>
            <a:r>
              <a:rPr lang="en-GB" i="0" dirty="0" smtClean="0">
                <a:effectLst>
                  <a:glow rad="101600">
                    <a:srgbClr val="000000"/>
                  </a:glow>
                </a:effectLst>
              </a:rPr>
              <a:t>efficiency?</a:t>
            </a:r>
            <a:endParaRPr lang="en-US" dirty="0">
              <a:effectLst>
                <a:glow rad="101600">
                  <a:srgbClr val="000000"/>
                </a:glow>
              </a:effectLst>
            </a:endParaRPr>
          </a:p>
        </p:txBody>
      </p:sp>
    </p:spTree>
    <p:extLst>
      <p:ext uri="{BB962C8B-B14F-4D97-AF65-F5344CB8AC3E}">
        <p14:creationId xmlns:p14="http://schemas.microsoft.com/office/powerpoint/2010/main" val="2654542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95536" y="2204864"/>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What is a representation of belief?</a:t>
            </a:r>
            <a:endParaRPr lang="en-GB" i="0" dirty="0">
              <a:effectLst>
                <a:glow rad="101600">
                  <a:schemeClr val="tx1">
                    <a:alpha val="75000"/>
                  </a:schemeClr>
                </a:glow>
              </a:effectLst>
            </a:endParaRPr>
          </a:p>
        </p:txBody>
      </p:sp>
      <p:sp>
        <p:nvSpPr>
          <p:cNvPr id="2" name="Rectangle 1"/>
          <p:cNvSpPr/>
          <p:nvPr/>
        </p:nvSpPr>
        <p:spPr>
          <a:xfrm>
            <a:off x="5336487" y="2420888"/>
            <a:ext cx="1827801" cy="430887"/>
          </a:xfrm>
          <a:prstGeom prst="rect">
            <a:avLst/>
          </a:prstGeom>
        </p:spPr>
        <p:txBody>
          <a:bodyPr wrap="none">
            <a:spAutoFit/>
          </a:bodyPr>
          <a:lstStyle/>
          <a:p>
            <a:pPr algn="r"/>
            <a:r>
              <a:rPr lang="en-GB" i="0" dirty="0">
                <a:solidFill>
                  <a:schemeClr val="tx1">
                    <a:lumMod val="50000"/>
                    <a:lumOff val="50000"/>
                  </a:schemeClr>
                </a:solidFill>
                <a:effectLst>
                  <a:glow rad="101600">
                    <a:srgbClr val="000000"/>
                  </a:glow>
                </a:effectLst>
              </a:rPr>
              <a:t>of </a:t>
            </a:r>
            <a:r>
              <a:rPr lang="en-GB" i="0" dirty="0" smtClean="0">
                <a:solidFill>
                  <a:schemeClr val="tx1">
                    <a:lumMod val="50000"/>
                    <a:lumOff val="50000"/>
                  </a:schemeClr>
                </a:solidFill>
                <a:effectLst>
                  <a:glow rad="101600">
                    <a:srgbClr val="000000"/>
                  </a:glow>
                </a:effectLst>
              </a:rPr>
              <a:t>efficiency?</a:t>
            </a:r>
            <a:endParaRPr lang="en-US" dirty="0">
              <a:solidFill>
                <a:schemeClr val="tx1">
                  <a:lumMod val="50000"/>
                  <a:lumOff val="50000"/>
                </a:schemeClr>
              </a:solidFill>
              <a:effectLst>
                <a:glow rad="101600">
                  <a:srgbClr val="000000"/>
                </a:glow>
              </a:effectLst>
            </a:endParaRPr>
          </a:p>
        </p:txBody>
      </p:sp>
    </p:spTree>
    <p:extLst>
      <p:ext uri="{BB962C8B-B14F-4D97-AF65-F5344CB8AC3E}">
        <p14:creationId xmlns:p14="http://schemas.microsoft.com/office/powerpoint/2010/main" val="269589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measure</a:t>
            </a:r>
            <a:endParaRPr lang="en-GB" dirty="0">
              <a:effectLst>
                <a:glow rad="101600">
                  <a:schemeClr val="tx1">
                    <a:alpha val="75000"/>
                  </a:schemeClr>
                </a:glow>
              </a:effectLst>
            </a:endParaRPr>
          </a:p>
        </p:txBody>
      </p:sp>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r>
              <a:rPr lang="en-GB" i="0" dirty="0" smtClean="0">
                <a:effectLst>
                  <a:glow rad="101600">
                    <a:schemeClr val="tx1">
                      <a:alpha val="75000"/>
                    </a:schemeClr>
                  </a:glow>
                </a:effectLst>
              </a:rPr>
              <a:t>	</a:t>
            </a:r>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
        <p:nvSpPr>
          <p:cNvPr id="1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measure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0209185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105250" y="3395168"/>
            <a:ext cx="503254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26626" name="Text Box 2"/>
          <p:cNvSpPr txBox="1">
            <a:spLocks noChangeArrowheads="1"/>
          </p:cNvSpPr>
          <p:nvPr/>
        </p:nvSpPr>
        <p:spPr bwMode="auto">
          <a:xfrm>
            <a:off x="1043608" y="3025329"/>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solidFill>
                  <a:schemeClr val="bg1">
                    <a:lumMod val="50000"/>
                  </a:schemeClr>
                </a:solidFill>
                <a:effectLst>
                  <a:glow rad="101600">
                    <a:schemeClr val="tx1">
                      <a:alpha val="75000"/>
                    </a:schemeClr>
                  </a:glow>
                </a:effectLst>
              </a:rPr>
              <a:t>, chimps and scrub-jays</a:t>
            </a:r>
            <a:r>
              <a:rPr lang="en-GB" i="0" dirty="0">
                <a:effectLst>
                  <a:glow rad="101600">
                    <a:schemeClr val="tx1">
                      <a:alpha val="75000"/>
                    </a:schemeClr>
                  </a:glow>
                </a:effectLst>
              </a:rPr>
              <a:t> 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fr-FR"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Tree>
    <p:extLst>
      <p:ext uri="{BB962C8B-B14F-4D97-AF65-F5344CB8AC3E}">
        <p14:creationId xmlns:p14="http://schemas.microsoft.com/office/powerpoint/2010/main" val="3023586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
          <p:cNvGrpSpPr>
            <a:grpSpLocks/>
          </p:cNvGrpSpPr>
          <p:nvPr/>
        </p:nvGrpSpPr>
        <p:grpSpPr bwMode="auto">
          <a:xfrm>
            <a:off x="3778771" y="4968875"/>
            <a:ext cx="2087562" cy="1957388"/>
            <a:chOff x="2971" y="1117"/>
            <a:chExt cx="1225" cy="1149"/>
          </a:xfrm>
        </p:grpSpPr>
        <p:pic>
          <p:nvPicPr>
            <p:cNvPr id="8"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grpSp>
      <p:pic>
        <p:nvPicPr>
          <p:cNvPr id="11"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3105250" y="3395168"/>
            <a:ext cx="503254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2" name="Rectangle 1"/>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4" name="Text Box 2"/>
          <p:cNvSpPr txBox="1">
            <a:spLocks noChangeArrowheads="1"/>
          </p:cNvSpPr>
          <p:nvPr/>
        </p:nvSpPr>
        <p:spPr bwMode="auto">
          <a:xfrm>
            <a:off x="1043608" y="3025329"/>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solidFill>
                  <a:srgbClr val="7F7F7F"/>
                </a:solidFill>
                <a:effectLst>
                  <a:glow rad="101600">
                    <a:schemeClr val="tx1">
                      <a:alpha val="75000"/>
                    </a:schemeClr>
                  </a:glow>
                </a:effectLst>
              </a:rPr>
              <a:t>, chimps and scrub-jays </a:t>
            </a:r>
            <a:r>
              <a:rPr lang="en-GB" i="0" dirty="0">
                <a:effectLst>
                  <a:glow rad="101600">
                    <a:schemeClr val="tx1">
                      <a:alpha val="75000"/>
                    </a:schemeClr>
                  </a:glow>
                </a:effectLst>
              </a:rPr>
              <a:t>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fr-FR"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Tree>
    <p:extLst>
      <p:ext uri="{BB962C8B-B14F-4D97-AF65-F5344CB8AC3E}">
        <p14:creationId xmlns:p14="http://schemas.microsoft.com/office/powerpoint/2010/main" val="974766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800100" y="435769"/>
            <a:ext cx="3543300" cy="32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Propositional attitude</a:t>
            </a:r>
          </a:p>
        </p:txBody>
      </p:sp>
    </p:spTree>
    <p:extLst>
      <p:ext uri="{BB962C8B-B14F-4D97-AF65-F5344CB8AC3E}">
        <p14:creationId xmlns:p14="http://schemas.microsoft.com/office/powerpoint/2010/main" val="4810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800100" y="435769"/>
            <a:ext cx="3543300" cy="32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Propositional attitude</a:t>
            </a:r>
          </a:p>
        </p:txBody>
      </p:sp>
      <p:sp>
        <p:nvSpPr>
          <p:cNvPr id="30725" name="Text Box 5"/>
          <p:cNvSpPr txBox="1">
            <a:spLocks noChangeArrowheads="1"/>
          </p:cNvSpPr>
          <p:nvPr/>
        </p:nvSpPr>
        <p:spPr bwMode="auto">
          <a:xfrm>
            <a:off x="5187792" y="450057"/>
            <a:ext cx="3304698" cy="32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Relational attitude</a:t>
            </a:r>
          </a:p>
        </p:txBody>
      </p:sp>
      <p:pic>
        <p:nvPicPr>
          <p:cNvPr id="307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423" y="0"/>
            <a:ext cx="971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890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800100" y="435769"/>
            <a:ext cx="3543300" cy="32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Propositional attitude</a:t>
            </a:r>
          </a:p>
        </p:txBody>
      </p:sp>
      <p:sp>
        <p:nvSpPr>
          <p:cNvPr id="30725" name="Text Box 5"/>
          <p:cNvSpPr txBox="1">
            <a:spLocks noChangeArrowheads="1"/>
          </p:cNvSpPr>
          <p:nvPr/>
        </p:nvSpPr>
        <p:spPr bwMode="auto">
          <a:xfrm>
            <a:off x="5187792" y="450057"/>
            <a:ext cx="3304698" cy="32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Relational attitude</a:t>
            </a:r>
          </a:p>
        </p:txBody>
      </p:sp>
      <p:pic>
        <p:nvPicPr>
          <p:cNvPr id="307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423" y="0"/>
            <a:ext cx="971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27" name="Text Box 7"/>
          <p:cNvSpPr txBox="1">
            <a:spLocks noChangeArrowheads="1"/>
          </p:cNvSpPr>
          <p:nvPr/>
        </p:nvSpPr>
        <p:spPr bwMode="auto">
          <a:xfrm>
            <a:off x="781527" y="1097280"/>
            <a:ext cx="3467576" cy="9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e.g. believes that ...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intends that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knows that ...</a:t>
            </a:r>
          </a:p>
        </p:txBody>
      </p:sp>
      <p:sp>
        <p:nvSpPr>
          <p:cNvPr id="30728" name="Text Box 8"/>
          <p:cNvSpPr txBox="1">
            <a:spLocks noChangeArrowheads="1"/>
          </p:cNvSpPr>
          <p:nvPr/>
        </p:nvSpPr>
        <p:spPr bwMode="auto">
          <a:xfrm>
            <a:off x="5166360" y="1097280"/>
            <a:ext cx="3360420" cy="9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e.g. excited by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encountered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wants apple juice</a:t>
            </a:r>
          </a:p>
        </p:txBody>
      </p:sp>
    </p:spTree>
    <p:extLst>
      <p:ext uri="{BB962C8B-B14F-4D97-AF65-F5344CB8AC3E}">
        <p14:creationId xmlns:p14="http://schemas.microsoft.com/office/powerpoint/2010/main" val="3266537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800100" y="435769"/>
            <a:ext cx="3543300" cy="32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Propositional attitude</a:t>
            </a:r>
          </a:p>
        </p:txBody>
      </p:sp>
      <p:sp>
        <p:nvSpPr>
          <p:cNvPr id="30725" name="Text Box 5"/>
          <p:cNvSpPr txBox="1">
            <a:spLocks noChangeArrowheads="1"/>
          </p:cNvSpPr>
          <p:nvPr/>
        </p:nvSpPr>
        <p:spPr bwMode="auto">
          <a:xfrm>
            <a:off x="5187792" y="450057"/>
            <a:ext cx="3304698" cy="32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Relational attitude</a:t>
            </a:r>
          </a:p>
        </p:txBody>
      </p:sp>
      <p:pic>
        <p:nvPicPr>
          <p:cNvPr id="307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423" y="0"/>
            <a:ext cx="971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27" name="Text Box 7"/>
          <p:cNvSpPr txBox="1">
            <a:spLocks noChangeArrowheads="1"/>
          </p:cNvSpPr>
          <p:nvPr/>
        </p:nvSpPr>
        <p:spPr bwMode="auto">
          <a:xfrm>
            <a:off x="781527" y="1097280"/>
            <a:ext cx="3467576" cy="9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e.g. believes that ...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intends that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knows that ...</a:t>
            </a:r>
          </a:p>
        </p:txBody>
      </p:sp>
      <p:sp>
        <p:nvSpPr>
          <p:cNvPr id="30728" name="Text Box 8"/>
          <p:cNvSpPr txBox="1">
            <a:spLocks noChangeArrowheads="1"/>
          </p:cNvSpPr>
          <p:nvPr/>
        </p:nvSpPr>
        <p:spPr bwMode="auto">
          <a:xfrm>
            <a:off x="5166360" y="1097280"/>
            <a:ext cx="3360420" cy="9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e.g. excited by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encountered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wants apple juice</a:t>
            </a:r>
          </a:p>
        </p:txBody>
      </p:sp>
      <p:sp>
        <p:nvSpPr>
          <p:cNvPr id="30729" name="Text Box 9"/>
          <p:cNvSpPr txBox="1">
            <a:spLocks noChangeArrowheads="1"/>
          </p:cNvSpPr>
          <p:nvPr/>
        </p:nvSpPr>
        <p:spPr bwMode="auto">
          <a:xfrm>
            <a:off x="781527" y="2743200"/>
            <a:ext cx="3467576" cy="3666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spcBef>
                <a:spcPts val="1200"/>
              </a:spcBef>
            </a:pPr>
            <a:r>
              <a:rPr lang="en-US" sz="2200" i="0" dirty="0">
                <a:solidFill>
                  <a:srgbClr val="FFFFFF"/>
                </a:solidFill>
                <a:effectLst>
                  <a:glow rad="101600">
                    <a:srgbClr val="000000"/>
                  </a:glow>
                </a:effectLst>
                <a:latin typeface="Myriad Web"/>
                <a:cs typeface="Myriad Web"/>
              </a:rPr>
              <a:t>arbitrarily </a:t>
            </a:r>
            <a:r>
              <a:rPr lang="en-US" sz="2200" i="0" dirty="0" err="1">
                <a:solidFill>
                  <a:srgbClr val="FFFFFF"/>
                </a:solidFill>
                <a:effectLst>
                  <a:glow rad="101600">
                    <a:srgbClr val="000000"/>
                  </a:glow>
                </a:effectLst>
                <a:latin typeface="Myriad Web"/>
                <a:cs typeface="Myriad Web"/>
              </a:rPr>
              <a:t>nestable</a:t>
            </a:r>
            <a:r>
              <a:rPr lang="en-US" sz="2200" i="0" dirty="0">
                <a:solidFill>
                  <a:srgbClr val="FFFFFF"/>
                </a:solidFill>
                <a:effectLst>
                  <a:glow rad="101600">
                    <a:srgbClr val="000000"/>
                  </a:glow>
                </a:effectLst>
                <a:latin typeface="Myriad Web"/>
                <a:cs typeface="Myriad Web"/>
              </a:rPr>
              <a:t> contents</a:t>
            </a:r>
          </a:p>
          <a:p>
            <a:pPr>
              <a:lnSpc>
                <a:spcPct val="95000"/>
              </a:lnSpc>
              <a:spcBef>
                <a:spcPts val="1200"/>
              </a:spcBef>
            </a:pPr>
            <a:endParaRPr lang="en-US" sz="2200" i="0" dirty="0">
              <a:solidFill>
                <a:srgbClr val="FFFFFF"/>
              </a:solidFill>
              <a:effectLst>
                <a:glow rad="101600">
                  <a:srgbClr val="000000"/>
                </a:glow>
              </a:effectLst>
              <a:latin typeface="Myriad Web"/>
              <a:cs typeface="Myriad Web"/>
            </a:endParaRPr>
          </a:p>
          <a:p>
            <a:pPr>
              <a:lnSpc>
                <a:spcPct val="95000"/>
              </a:lnSpc>
              <a:spcBef>
                <a:spcPts val="1200"/>
              </a:spcBef>
            </a:pPr>
            <a:r>
              <a:rPr lang="en-US" sz="2200" i="0" dirty="0" err="1">
                <a:solidFill>
                  <a:srgbClr val="FFFFFF"/>
                </a:solidFill>
                <a:effectLst>
                  <a:glow rad="101600">
                    <a:srgbClr val="000000"/>
                  </a:glow>
                </a:effectLst>
                <a:latin typeface="Myriad Web"/>
                <a:cs typeface="Myriad Web"/>
              </a:rPr>
              <a:t>uncodifiably</a:t>
            </a:r>
            <a:r>
              <a:rPr lang="en-US" sz="2200" i="0" dirty="0">
                <a:solidFill>
                  <a:srgbClr val="FFFFFF"/>
                </a:solidFill>
                <a:effectLst>
                  <a:glow rad="101600">
                    <a:srgbClr val="000000"/>
                  </a:glow>
                </a:effectLst>
                <a:latin typeface="Myriad Web"/>
                <a:cs typeface="Myriad Web"/>
              </a:rPr>
              <a:t> complex effects on action</a:t>
            </a:r>
          </a:p>
          <a:p>
            <a:pPr>
              <a:lnSpc>
                <a:spcPct val="95000"/>
              </a:lnSpc>
              <a:spcBef>
                <a:spcPts val="1200"/>
              </a:spcBef>
            </a:pPr>
            <a:endParaRPr lang="en-US" sz="2200" i="0" dirty="0">
              <a:solidFill>
                <a:srgbClr val="FFFFFF"/>
              </a:solidFill>
              <a:effectLst>
                <a:glow rad="101600">
                  <a:srgbClr val="000000"/>
                </a:glow>
              </a:effectLst>
              <a:latin typeface="Myriad Web"/>
              <a:cs typeface="Myriad Web"/>
            </a:endParaRPr>
          </a:p>
          <a:p>
            <a:pPr>
              <a:lnSpc>
                <a:spcPct val="95000"/>
              </a:lnSpc>
              <a:spcBef>
                <a:spcPts val="1200"/>
              </a:spcBef>
            </a:pPr>
            <a:r>
              <a:rPr lang="en-US" sz="2200" i="0" dirty="0">
                <a:solidFill>
                  <a:srgbClr val="FFFFFF"/>
                </a:solidFill>
                <a:effectLst>
                  <a:glow rad="101600">
                    <a:srgbClr val="000000"/>
                  </a:glow>
                </a:effectLst>
                <a:latin typeface="Myriad Web"/>
                <a:cs typeface="Myriad Web"/>
              </a:rPr>
              <a:t>permit mistakes about appearance, identity and existence</a:t>
            </a:r>
          </a:p>
          <a:p>
            <a:pPr>
              <a:lnSpc>
                <a:spcPct val="95000"/>
              </a:lnSpc>
              <a:spcBef>
                <a:spcPts val="1200"/>
              </a:spcBef>
            </a:pPr>
            <a:endParaRPr lang="en-US" sz="2200" i="0" dirty="0">
              <a:solidFill>
                <a:srgbClr val="FFFFFF"/>
              </a:solidFill>
              <a:effectLst>
                <a:glow rad="101600">
                  <a:srgbClr val="000000"/>
                </a:glow>
              </a:effectLst>
              <a:latin typeface="Myriad Web"/>
              <a:cs typeface="Myriad Web"/>
            </a:endParaRPr>
          </a:p>
        </p:txBody>
      </p:sp>
      <p:sp>
        <p:nvSpPr>
          <p:cNvPr id="30730" name="Text Box 10"/>
          <p:cNvSpPr txBox="1">
            <a:spLocks noChangeArrowheads="1"/>
          </p:cNvSpPr>
          <p:nvPr/>
        </p:nvSpPr>
        <p:spPr bwMode="auto">
          <a:xfrm>
            <a:off x="5166360" y="2743200"/>
            <a:ext cx="3466148" cy="334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spcBef>
                <a:spcPts val="1200"/>
              </a:spcBef>
            </a:pPr>
            <a:r>
              <a:rPr lang="en-US" sz="2200" i="0" dirty="0">
                <a:solidFill>
                  <a:srgbClr val="FFFFFF"/>
                </a:solidFill>
                <a:effectLst>
                  <a:glow rad="101600">
                    <a:srgbClr val="000000"/>
                  </a:glow>
                </a:effectLst>
                <a:latin typeface="Myriad Web"/>
                <a:cs typeface="Myriad Web"/>
              </a:rPr>
              <a:t>no contents</a:t>
            </a:r>
          </a:p>
          <a:p>
            <a:pPr>
              <a:lnSpc>
                <a:spcPct val="95000"/>
              </a:lnSpc>
              <a:spcBef>
                <a:spcPts val="1200"/>
              </a:spcBef>
            </a:pPr>
            <a:endParaRPr lang="en-US" sz="2200" i="0" dirty="0">
              <a:solidFill>
                <a:srgbClr val="FFFFFF"/>
              </a:solidFill>
              <a:effectLst>
                <a:glow rad="101600">
                  <a:srgbClr val="000000"/>
                </a:glow>
              </a:effectLst>
              <a:latin typeface="Myriad Web"/>
              <a:cs typeface="Myriad Web"/>
            </a:endParaRPr>
          </a:p>
          <a:p>
            <a:pPr>
              <a:lnSpc>
                <a:spcPct val="95000"/>
              </a:lnSpc>
              <a:spcBef>
                <a:spcPts val="1200"/>
              </a:spcBef>
            </a:pPr>
            <a:r>
              <a:rPr lang="en-US" sz="2200" i="0" dirty="0">
                <a:solidFill>
                  <a:srgbClr val="FFFFFF"/>
                </a:solidFill>
                <a:effectLst>
                  <a:glow rad="101600">
                    <a:srgbClr val="000000"/>
                  </a:glow>
                </a:effectLst>
                <a:latin typeface="Myriad Web"/>
                <a:cs typeface="Myriad Web"/>
              </a:rPr>
              <a:t>parameter-setting effects on action</a:t>
            </a:r>
          </a:p>
          <a:p>
            <a:pPr>
              <a:lnSpc>
                <a:spcPct val="95000"/>
              </a:lnSpc>
              <a:spcBef>
                <a:spcPts val="1200"/>
              </a:spcBef>
            </a:pPr>
            <a:endParaRPr lang="en-US" sz="2200" i="0" dirty="0">
              <a:solidFill>
                <a:srgbClr val="FFFFFF"/>
              </a:solidFill>
              <a:effectLst>
                <a:glow rad="101600">
                  <a:srgbClr val="000000"/>
                </a:glow>
              </a:effectLst>
              <a:latin typeface="Myriad Web"/>
              <a:cs typeface="Myriad Web"/>
            </a:endParaRPr>
          </a:p>
          <a:p>
            <a:pPr>
              <a:lnSpc>
                <a:spcPct val="95000"/>
              </a:lnSpc>
              <a:spcBef>
                <a:spcPts val="1200"/>
              </a:spcBef>
            </a:pPr>
            <a:r>
              <a:rPr lang="en-US" sz="2200" i="0" dirty="0">
                <a:solidFill>
                  <a:srgbClr val="FFFFFF"/>
                </a:solidFill>
                <a:effectLst>
                  <a:glow rad="101600">
                    <a:srgbClr val="000000"/>
                  </a:glow>
                </a:effectLst>
                <a:latin typeface="Myriad Web"/>
                <a:cs typeface="Myriad Web"/>
              </a:rPr>
              <a:t>enable tracking a </a:t>
            </a:r>
            <a:r>
              <a:rPr lang="en-US" sz="2200" i="0" dirty="0" smtClean="0">
                <a:solidFill>
                  <a:srgbClr val="FFFFFF"/>
                </a:solidFill>
                <a:effectLst>
                  <a:glow rad="101600">
                    <a:srgbClr val="000000"/>
                  </a:glow>
                </a:effectLst>
                <a:latin typeface="Myriad Web"/>
                <a:cs typeface="Myriad Web"/>
              </a:rPr>
              <a:t>limited </a:t>
            </a:r>
            <a:r>
              <a:rPr lang="en-US" sz="2200" i="0" dirty="0">
                <a:solidFill>
                  <a:srgbClr val="FFFFFF"/>
                </a:solidFill>
                <a:effectLst>
                  <a:glow rad="101600">
                    <a:srgbClr val="000000"/>
                  </a:glow>
                </a:effectLst>
                <a:latin typeface="Myriad Web"/>
                <a:cs typeface="Myriad Web"/>
              </a:rPr>
              <a:t>range of false beliefs only</a:t>
            </a:r>
          </a:p>
          <a:p>
            <a:pPr>
              <a:lnSpc>
                <a:spcPct val="95000"/>
              </a:lnSpc>
              <a:spcBef>
                <a:spcPts val="1200"/>
              </a:spcBef>
            </a:pPr>
            <a:endParaRPr lang="en-US" sz="2200" i="0" dirty="0">
              <a:solidFill>
                <a:srgbClr val="FFFFFF"/>
              </a:solidFill>
              <a:effectLst>
                <a:glow rad="101600">
                  <a:srgbClr val="000000"/>
                </a:glow>
              </a:effectLst>
              <a:latin typeface="Myriad Web"/>
              <a:cs typeface="Myriad Web"/>
            </a:endParaRPr>
          </a:p>
        </p:txBody>
      </p:sp>
    </p:spTree>
    <p:extLst>
      <p:ext uri="{BB962C8B-B14F-4D97-AF65-F5344CB8AC3E}">
        <p14:creationId xmlns:p14="http://schemas.microsoft.com/office/powerpoint/2010/main" val="26671472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0" y="4797152"/>
            <a:ext cx="9395395" cy="1440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endParaRPr lang="en-US">
              <a:solidFill>
                <a:srgbClr val="000000"/>
              </a:solidFill>
              <a:latin typeface="Arial" charset="0"/>
            </a:endParaRPr>
          </a:p>
        </p:txBody>
      </p:sp>
      <p:sp>
        <p:nvSpPr>
          <p:cNvPr id="30724" name="Text Box 4"/>
          <p:cNvSpPr txBox="1">
            <a:spLocks noChangeArrowheads="1"/>
          </p:cNvSpPr>
          <p:nvPr/>
        </p:nvSpPr>
        <p:spPr bwMode="auto">
          <a:xfrm>
            <a:off x="800100" y="435769"/>
            <a:ext cx="3543300" cy="32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Propositional attitude</a:t>
            </a:r>
          </a:p>
        </p:txBody>
      </p:sp>
      <p:sp>
        <p:nvSpPr>
          <p:cNvPr id="30725" name="Text Box 5"/>
          <p:cNvSpPr txBox="1">
            <a:spLocks noChangeArrowheads="1"/>
          </p:cNvSpPr>
          <p:nvPr/>
        </p:nvSpPr>
        <p:spPr bwMode="auto">
          <a:xfrm>
            <a:off x="5187792" y="450057"/>
            <a:ext cx="3304698" cy="32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Relational attitude</a:t>
            </a:r>
          </a:p>
        </p:txBody>
      </p:sp>
      <p:pic>
        <p:nvPicPr>
          <p:cNvPr id="307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3423" y="0"/>
            <a:ext cx="97155"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27" name="Text Box 7"/>
          <p:cNvSpPr txBox="1">
            <a:spLocks noChangeArrowheads="1"/>
          </p:cNvSpPr>
          <p:nvPr/>
        </p:nvSpPr>
        <p:spPr bwMode="auto">
          <a:xfrm>
            <a:off x="781527" y="1097280"/>
            <a:ext cx="3467576" cy="9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e.g. believes that ...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intends that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knows that ...</a:t>
            </a:r>
          </a:p>
        </p:txBody>
      </p:sp>
      <p:sp>
        <p:nvSpPr>
          <p:cNvPr id="30728" name="Text Box 8"/>
          <p:cNvSpPr txBox="1">
            <a:spLocks noChangeArrowheads="1"/>
          </p:cNvSpPr>
          <p:nvPr/>
        </p:nvSpPr>
        <p:spPr bwMode="auto">
          <a:xfrm>
            <a:off x="5166360" y="1097280"/>
            <a:ext cx="3360420" cy="9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pPr>
            <a:r>
              <a:rPr lang="en-US" sz="2200" i="0">
                <a:solidFill>
                  <a:srgbClr val="FFFFFF"/>
                </a:solidFill>
                <a:effectLst>
                  <a:glow rad="101600">
                    <a:srgbClr val="000000"/>
                  </a:glow>
                </a:effectLst>
                <a:latin typeface="Myriad Web"/>
                <a:cs typeface="Myriad Web"/>
              </a:rPr>
              <a:t>e.g. excited by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encountered ...</a:t>
            </a:r>
            <a:br>
              <a:rPr lang="en-US" sz="2200" i="0">
                <a:solidFill>
                  <a:srgbClr val="FFFFFF"/>
                </a:solidFill>
                <a:effectLst>
                  <a:glow rad="101600">
                    <a:srgbClr val="000000"/>
                  </a:glow>
                </a:effectLst>
                <a:latin typeface="Myriad Web"/>
                <a:cs typeface="Myriad Web"/>
              </a:rPr>
            </a:br>
            <a:r>
              <a:rPr lang="en-US" sz="2200" i="0">
                <a:solidFill>
                  <a:srgbClr val="FFFFFF"/>
                </a:solidFill>
                <a:effectLst>
                  <a:glow rad="101600">
                    <a:srgbClr val="000000"/>
                  </a:glow>
                </a:effectLst>
                <a:latin typeface="Myriad Web"/>
                <a:cs typeface="Myriad Web"/>
              </a:rPr>
              <a:t>e.g. wants apple juice</a:t>
            </a:r>
          </a:p>
        </p:txBody>
      </p:sp>
      <p:sp>
        <p:nvSpPr>
          <p:cNvPr id="30729" name="Text Box 9"/>
          <p:cNvSpPr txBox="1">
            <a:spLocks noChangeArrowheads="1"/>
          </p:cNvSpPr>
          <p:nvPr/>
        </p:nvSpPr>
        <p:spPr bwMode="auto">
          <a:xfrm>
            <a:off x="781527" y="2743200"/>
            <a:ext cx="3467576" cy="3191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spcBef>
                <a:spcPts val="1200"/>
              </a:spcBef>
            </a:pPr>
            <a:r>
              <a:rPr lang="en-US" sz="2200" i="0" dirty="0">
                <a:solidFill>
                  <a:srgbClr val="FFFFFF"/>
                </a:solidFill>
                <a:effectLst>
                  <a:glow rad="101600">
                    <a:srgbClr val="000000"/>
                  </a:glow>
                </a:effectLst>
                <a:latin typeface="Myriad Web"/>
                <a:cs typeface="Myriad Web"/>
              </a:rPr>
              <a:t>arbitrarily </a:t>
            </a:r>
            <a:r>
              <a:rPr lang="en-US" sz="2200" i="0" dirty="0" err="1">
                <a:solidFill>
                  <a:srgbClr val="FFFFFF"/>
                </a:solidFill>
                <a:effectLst>
                  <a:glow rad="101600">
                    <a:srgbClr val="000000"/>
                  </a:glow>
                </a:effectLst>
                <a:latin typeface="Myriad Web"/>
                <a:cs typeface="Myriad Web"/>
              </a:rPr>
              <a:t>nestable</a:t>
            </a:r>
            <a:r>
              <a:rPr lang="en-US" sz="2200" i="0" dirty="0">
                <a:solidFill>
                  <a:srgbClr val="FFFFFF"/>
                </a:solidFill>
                <a:effectLst>
                  <a:glow rad="101600">
                    <a:srgbClr val="000000"/>
                  </a:glow>
                </a:effectLst>
                <a:latin typeface="Myriad Web"/>
                <a:cs typeface="Myriad Web"/>
              </a:rPr>
              <a:t> contents</a:t>
            </a:r>
          </a:p>
          <a:p>
            <a:pPr>
              <a:lnSpc>
                <a:spcPct val="95000"/>
              </a:lnSpc>
              <a:spcBef>
                <a:spcPts val="1200"/>
              </a:spcBef>
            </a:pPr>
            <a:endParaRPr lang="en-US" sz="2200" i="0" dirty="0">
              <a:solidFill>
                <a:srgbClr val="FFFFFF"/>
              </a:solidFill>
              <a:effectLst>
                <a:glow rad="101600">
                  <a:srgbClr val="000000"/>
                </a:glow>
              </a:effectLst>
              <a:latin typeface="Myriad Web"/>
              <a:cs typeface="Myriad Web"/>
            </a:endParaRPr>
          </a:p>
          <a:p>
            <a:pPr>
              <a:lnSpc>
                <a:spcPct val="95000"/>
              </a:lnSpc>
              <a:spcBef>
                <a:spcPts val="1200"/>
              </a:spcBef>
            </a:pPr>
            <a:r>
              <a:rPr lang="en-US" sz="2200" i="0" dirty="0" err="1">
                <a:solidFill>
                  <a:srgbClr val="FFFFFF"/>
                </a:solidFill>
                <a:effectLst>
                  <a:glow rad="101600">
                    <a:srgbClr val="000000"/>
                  </a:glow>
                </a:effectLst>
                <a:latin typeface="Myriad Web"/>
                <a:cs typeface="Myriad Web"/>
              </a:rPr>
              <a:t>uncodifiably</a:t>
            </a:r>
            <a:r>
              <a:rPr lang="en-US" sz="2200" i="0" dirty="0">
                <a:solidFill>
                  <a:srgbClr val="FFFFFF"/>
                </a:solidFill>
                <a:effectLst>
                  <a:glow rad="101600">
                    <a:srgbClr val="000000"/>
                  </a:glow>
                </a:effectLst>
                <a:latin typeface="Myriad Web"/>
                <a:cs typeface="Myriad Web"/>
              </a:rPr>
              <a:t> complex effects on action</a:t>
            </a:r>
          </a:p>
          <a:p>
            <a:pPr>
              <a:lnSpc>
                <a:spcPct val="95000"/>
              </a:lnSpc>
              <a:spcBef>
                <a:spcPts val="1200"/>
              </a:spcBef>
            </a:pPr>
            <a:endParaRPr lang="en-US" sz="2200" i="0" dirty="0">
              <a:solidFill>
                <a:srgbClr val="FFFFFF"/>
              </a:solidFill>
              <a:effectLst>
                <a:glow rad="101600">
                  <a:srgbClr val="000000"/>
                </a:glow>
              </a:effectLst>
              <a:latin typeface="Myriad Web"/>
              <a:cs typeface="Myriad Web"/>
            </a:endParaRPr>
          </a:p>
          <a:p>
            <a:pPr>
              <a:lnSpc>
                <a:spcPct val="95000"/>
              </a:lnSpc>
              <a:spcBef>
                <a:spcPts val="1200"/>
              </a:spcBef>
            </a:pPr>
            <a:r>
              <a:rPr lang="en-US" sz="2200" i="0" dirty="0">
                <a:solidFill>
                  <a:srgbClr val="000000"/>
                </a:solidFill>
                <a:effectLst>
                  <a:glow rad="101600">
                    <a:srgbClr val="FFFFFF"/>
                  </a:glow>
                </a:effectLst>
                <a:latin typeface="Myriad Web"/>
                <a:cs typeface="Myriad Web"/>
              </a:rPr>
              <a:t>permit mistakes about appearance, identity and </a:t>
            </a:r>
            <a:r>
              <a:rPr lang="en-US" sz="2200" i="0" dirty="0" smtClean="0">
                <a:solidFill>
                  <a:srgbClr val="000000"/>
                </a:solidFill>
                <a:effectLst>
                  <a:glow rad="101600">
                    <a:srgbClr val="FFFFFF"/>
                  </a:glow>
                </a:effectLst>
                <a:latin typeface="Myriad Web"/>
                <a:cs typeface="Myriad Web"/>
              </a:rPr>
              <a:t>existence</a:t>
            </a:r>
            <a:endParaRPr lang="en-US" sz="2200" i="0" dirty="0">
              <a:solidFill>
                <a:srgbClr val="000000"/>
              </a:solidFill>
              <a:effectLst>
                <a:glow rad="101600">
                  <a:srgbClr val="FFFFFF"/>
                </a:glow>
              </a:effectLst>
              <a:latin typeface="Myriad Web"/>
              <a:cs typeface="Myriad Web"/>
            </a:endParaRPr>
          </a:p>
        </p:txBody>
      </p:sp>
      <p:sp>
        <p:nvSpPr>
          <p:cNvPr id="30730" name="Text Box 10"/>
          <p:cNvSpPr txBox="1">
            <a:spLocks noChangeArrowheads="1"/>
          </p:cNvSpPr>
          <p:nvPr/>
        </p:nvSpPr>
        <p:spPr bwMode="auto">
          <a:xfrm>
            <a:off x="5166360" y="2743200"/>
            <a:ext cx="3466148" cy="334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spcBef>
                <a:spcPts val="1200"/>
              </a:spcBef>
            </a:pPr>
            <a:r>
              <a:rPr lang="en-US" sz="2200" i="0" dirty="0">
                <a:solidFill>
                  <a:schemeClr val="bg1"/>
                </a:solidFill>
                <a:effectLst>
                  <a:glow rad="101600">
                    <a:srgbClr val="000000"/>
                  </a:glow>
                </a:effectLst>
                <a:latin typeface="Myriad Web"/>
                <a:cs typeface="Myriad Web"/>
              </a:rPr>
              <a:t>no contents</a:t>
            </a:r>
          </a:p>
          <a:p>
            <a:pPr>
              <a:lnSpc>
                <a:spcPct val="95000"/>
              </a:lnSpc>
              <a:spcBef>
                <a:spcPts val="1200"/>
              </a:spcBef>
            </a:pPr>
            <a:endParaRPr lang="en-US" sz="2200" i="0" dirty="0">
              <a:solidFill>
                <a:schemeClr val="bg1"/>
              </a:solidFill>
              <a:effectLst>
                <a:glow rad="101600">
                  <a:srgbClr val="000000"/>
                </a:glow>
              </a:effectLst>
              <a:latin typeface="Myriad Web"/>
              <a:cs typeface="Myriad Web"/>
            </a:endParaRPr>
          </a:p>
          <a:p>
            <a:pPr>
              <a:lnSpc>
                <a:spcPct val="95000"/>
              </a:lnSpc>
              <a:spcBef>
                <a:spcPts val="1200"/>
              </a:spcBef>
            </a:pPr>
            <a:r>
              <a:rPr lang="en-US" sz="2200" i="0" dirty="0">
                <a:solidFill>
                  <a:schemeClr val="bg1"/>
                </a:solidFill>
                <a:effectLst>
                  <a:glow rad="101600">
                    <a:srgbClr val="000000"/>
                  </a:glow>
                </a:effectLst>
                <a:latin typeface="Myriad Web"/>
                <a:cs typeface="Myriad Web"/>
              </a:rPr>
              <a:t>parameter-setting effects on action</a:t>
            </a:r>
          </a:p>
          <a:p>
            <a:pPr>
              <a:lnSpc>
                <a:spcPct val="95000"/>
              </a:lnSpc>
              <a:spcBef>
                <a:spcPts val="1200"/>
              </a:spcBef>
            </a:pPr>
            <a:endParaRPr lang="en-US" sz="2200" i="0" dirty="0">
              <a:solidFill>
                <a:schemeClr val="bg1"/>
              </a:solidFill>
              <a:effectLst>
                <a:glow rad="101600">
                  <a:srgbClr val="000000"/>
                </a:glow>
              </a:effectLst>
              <a:latin typeface="Myriad Web"/>
              <a:cs typeface="Myriad Web"/>
            </a:endParaRPr>
          </a:p>
          <a:p>
            <a:pPr>
              <a:lnSpc>
                <a:spcPct val="95000"/>
              </a:lnSpc>
              <a:spcBef>
                <a:spcPts val="1200"/>
              </a:spcBef>
            </a:pPr>
            <a:r>
              <a:rPr lang="en-US" sz="2200" i="0" dirty="0">
                <a:solidFill>
                  <a:srgbClr val="000000"/>
                </a:solidFill>
                <a:effectLst>
                  <a:glow rad="101600">
                    <a:srgbClr val="FFFFFF"/>
                  </a:glow>
                </a:effectLst>
                <a:latin typeface="Myriad Web"/>
                <a:cs typeface="Myriad Web"/>
              </a:rPr>
              <a:t>enable tracking a </a:t>
            </a:r>
            <a:r>
              <a:rPr lang="en-US" sz="2200" i="0" dirty="0" smtClean="0">
                <a:solidFill>
                  <a:srgbClr val="000000"/>
                </a:solidFill>
                <a:effectLst>
                  <a:glow rad="101600">
                    <a:srgbClr val="FFFFFF"/>
                  </a:glow>
                </a:effectLst>
                <a:latin typeface="Myriad Web"/>
                <a:cs typeface="Myriad Web"/>
              </a:rPr>
              <a:t>limited </a:t>
            </a:r>
            <a:r>
              <a:rPr lang="en-US" sz="2200" i="0" dirty="0">
                <a:solidFill>
                  <a:srgbClr val="000000"/>
                </a:solidFill>
                <a:effectLst>
                  <a:glow rad="101600">
                    <a:srgbClr val="FFFFFF"/>
                  </a:glow>
                </a:effectLst>
                <a:latin typeface="Myriad Web"/>
                <a:cs typeface="Myriad Web"/>
              </a:rPr>
              <a:t>range of false beliefs only</a:t>
            </a:r>
          </a:p>
          <a:p>
            <a:pPr>
              <a:lnSpc>
                <a:spcPct val="95000"/>
              </a:lnSpc>
              <a:spcBef>
                <a:spcPts val="1200"/>
              </a:spcBef>
            </a:pPr>
            <a:endParaRPr lang="en-US" sz="2200" i="0" dirty="0">
              <a:solidFill>
                <a:schemeClr val="bg1"/>
              </a:solidFill>
              <a:latin typeface="Myriad Web"/>
              <a:cs typeface="Myriad Web"/>
            </a:endParaRPr>
          </a:p>
        </p:txBody>
      </p:sp>
    </p:spTree>
    <p:extLst>
      <p:ext uri="{BB962C8B-B14F-4D97-AF65-F5344CB8AC3E}">
        <p14:creationId xmlns:p14="http://schemas.microsoft.com/office/powerpoint/2010/main" val="15207387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13" name="Rectangle 12"/>
          <p:cNvSpPr/>
          <p:nvPr/>
        </p:nvSpPr>
        <p:spPr bwMode="auto">
          <a:xfrm>
            <a:off x="25336" y="2564904"/>
            <a:ext cx="1666344"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6" name="Rectangle 15"/>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7"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8" name="Rectangle 17"/>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451407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4567421" y="548640"/>
            <a:ext cx="1876787" cy="6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FFFFFF"/>
                </a:solidFill>
                <a:effectLst>
                  <a:glow rad="101600">
                    <a:srgbClr val="000000"/>
                  </a:glow>
                </a:effectLst>
                <a:latin typeface="Myriad Web"/>
                <a:cs typeface="Myriad Web"/>
              </a:rPr>
              <a:t>Propositional attitude</a:t>
            </a:r>
          </a:p>
        </p:txBody>
      </p:sp>
      <p:sp>
        <p:nvSpPr>
          <p:cNvPr id="8" name="Text Box 5"/>
          <p:cNvSpPr txBox="1">
            <a:spLocks noChangeArrowheads="1"/>
          </p:cNvSpPr>
          <p:nvPr/>
        </p:nvSpPr>
        <p:spPr bwMode="auto">
          <a:xfrm>
            <a:off x="6983725" y="548640"/>
            <a:ext cx="1908755" cy="6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FFFFFF"/>
                </a:solidFill>
                <a:effectLst>
                  <a:glow rad="101600">
                    <a:srgbClr val="000000"/>
                  </a:glow>
                </a:effectLst>
                <a:latin typeface="Myriad Web"/>
                <a:cs typeface="Myriad Web"/>
              </a:rPr>
              <a:t>Relational attitude</a:t>
            </a:r>
          </a:p>
        </p:txBody>
      </p:sp>
      <p:sp>
        <p:nvSpPr>
          <p:cNvPr id="9" name="Text Box 6"/>
          <p:cNvSpPr txBox="1">
            <a:spLocks noChangeArrowheads="1"/>
          </p:cNvSpPr>
          <p:nvPr/>
        </p:nvSpPr>
        <p:spPr bwMode="auto">
          <a:xfrm>
            <a:off x="222885" y="1427080"/>
            <a:ext cx="3466148" cy="1275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spcBef>
                <a:spcPts val="1200"/>
              </a:spcBef>
            </a:pPr>
            <a:r>
              <a:rPr lang="en-US" sz="2200" i="0" dirty="0">
                <a:solidFill>
                  <a:srgbClr val="FFFFFF"/>
                </a:solidFill>
                <a:effectLst>
                  <a:glow rad="101600">
                    <a:srgbClr val="000000"/>
                  </a:glow>
                </a:effectLst>
                <a:latin typeface="Myriad Web"/>
                <a:cs typeface="Myriad Web"/>
              </a:rPr>
              <a:t>level-1 perspective taking</a:t>
            </a:r>
          </a:p>
          <a:p>
            <a:pPr>
              <a:lnSpc>
                <a:spcPct val="95000"/>
              </a:lnSpc>
              <a:spcBef>
                <a:spcPts val="1200"/>
              </a:spcBef>
            </a:pPr>
            <a:endParaRPr lang="en-US" sz="2200" i="0" dirty="0">
              <a:solidFill>
                <a:srgbClr val="FFFFFF"/>
              </a:solidFill>
              <a:effectLst>
                <a:glow rad="101600">
                  <a:srgbClr val="000000"/>
                </a:glow>
              </a:effectLst>
              <a:latin typeface="Myriad Web"/>
              <a:cs typeface="Myriad Web"/>
            </a:endParaRPr>
          </a:p>
          <a:p>
            <a:pPr>
              <a:lnSpc>
                <a:spcPct val="95000"/>
              </a:lnSpc>
              <a:spcBef>
                <a:spcPts val="1200"/>
              </a:spcBef>
            </a:pPr>
            <a:r>
              <a:rPr lang="en-US" sz="2200" i="0" dirty="0">
                <a:solidFill>
                  <a:srgbClr val="FFFFFF"/>
                </a:solidFill>
                <a:effectLst>
                  <a:glow rad="101600">
                    <a:srgbClr val="000000"/>
                  </a:glow>
                </a:effectLst>
                <a:latin typeface="Myriad Web"/>
                <a:cs typeface="Myriad Web"/>
              </a:rPr>
              <a:t>level-2 perspective </a:t>
            </a:r>
            <a:r>
              <a:rPr lang="en-US" sz="2200" i="0" dirty="0" smtClean="0">
                <a:solidFill>
                  <a:srgbClr val="FFFFFF"/>
                </a:solidFill>
                <a:effectLst>
                  <a:glow rad="101600">
                    <a:srgbClr val="000000"/>
                  </a:glow>
                </a:effectLst>
                <a:latin typeface="Myriad Web"/>
                <a:cs typeface="Myriad Web"/>
              </a:rPr>
              <a:t>taking</a:t>
            </a:r>
            <a:endParaRPr lang="en-US" sz="2200" i="0" dirty="0">
              <a:solidFill>
                <a:srgbClr val="FFFFFF"/>
              </a:solidFill>
              <a:effectLst>
                <a:glow rad="101600">
                  <a:srgbClr val="000000"/>
                </a:glow>
              </a:effectLst>
              <a:latin typeface="Myriad Web"/>
              <a:cs typeface="Myriad Web"/>
            </a:endParaRPr>
          </a:p>
        </p:txBody>
      </p:sp>
      <p:sp>
        <p:nvSpPr>
          <p:cNvPr id="10" name="Text Box 7"/>
          <p:cNvSpPr txBox="1">
            <a:spLocks noChangeArrowheads="1"/>
          </p:cNvSpPr>
          <p:nvPr/>
        </p:nvSpPr>
        <p:spPr bwMode="auto">
          <a:xfrm>
            <a:off x="3789045" y="1463040"/>
            <a:ext cx="3466148" cy="2575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FFFFFF"/>
                </a:solidFill>
                <a:effectLst>
                  <a:glow rad="101600">
                    <a:srgbClr val="000000"/>
                  </a:glow>
                </a:effectLst>
                <a:latin typeface="Myriad Web"/>
                <a:cs typeface="Myriad Web"/>
              </a:rPr>
              <a:t>Y</a:t>
            </a:r>
          </a:p>
          <a:p>
            <a:pPr algn="ctr">
              <a:lnSpc>
                <a:spcPct val="95000"/>
              </a:lnSpc>
            </a:pPr>
            <a:endParaRPr lang="en-US" sz="2200" i="0" dirty="0">
              <a:solidFill>
                <a:srgbClr val="FFFFFF"/>
              </a:solidFill>
              <a:effectLst>
                <a:glow rad="101600">
                  <a:srgbClr val="000000"/>
                </a:glow>
              </a:effectLst>
              <a:latin typeface="Myriad Web"/>
              <a:cs typeface="Myriad Web"/>
            </a:endParaRPr>
          </a:p>
          <a:p>
            <a:pPr algn="ctr">
              <a:lnSpc>
                <a:spcPct val="95000"/>
              </a:lnSpc>
            </a:pPr>
            <a:endParaRPr lang="en-US" sz="2200" i="0" dirty="0">
              <a:solidFill>
                <a:srgbClr val="FFFFFF"/>
              </a:solidFill>
              <a:effectLst>
                <a:glow rad="101600">
                  <a:srgbClr val="000000"/>
                </a:glow>
              </a:effectLst>
              <a:latin typeface="Myriad Web"/>
              <a:cs typeface="Myriad Web"/>
            </a:endParaRPr>
          </a:p>
          <a:p>
            <a:pPr algn="ctr">
              <a:lnSpc>
                <a:spcPct val="95000"/>
              </a:lnSpc>
            </a:pPr>
            <a:r>
              <a:rPr lang="en-US" sz="2200" i="0" dirty="0">
                <a:solidFill>
                  <a:srgbClr val="FFFFFF"/>
                </a:solidFill>
                <a:effectLst>
                  <a:glow rad="101600">
                    <a:srgbClr val="000000"/>
                  </a:glow>
                </a:effectLst>
                <a:latin typeface="Myriad Web"/>
                <a:cs typeface="Myriad Web"/>
              </a:rPr>
              <a:t>Y</a:t>
            </a:r>
          </a:p>
          <a:p>
            <a:pPr algn="ctr">
              <a:lnSpc>
                <a:spcPct val="95000"/>
              </a:lnSpc>
            </a:pPr>
            <a:endParaRPr lang="en-US" sz="2200" i="0" dirty="0">
              <a:solidFill>
                <a:srgbClr val="FFFFFF"/>
              </a:solidFill>
              <a:effectLst>
                <a:glow rad="101600">
                  <a:srgbClr val="000000"/>
                </a:glow>
              </a:effectLst>
              <a:latin typeface="Myriad Web"/>
              <a:cs typeface="Myriad Web"/>
            </a:endParaRPr>
          </a:p>
          <a:p>
            <a:pPr algn="ctr">
              <a:lnSpc>
                <a:spcPct val="95000"/>
              </a:lnSpc>
            </a:pPr>
            <a:endParaRPr lang="en-US" sz="2200" i="0" dirty="0">
              <a:solidFill>
                <a:srgbClr val="FFFFFF"/>
              </a:solidFill>
              <a:effectLst>
                <a:glow rad="101600">
                  <a:srgbClr val="000000"/>
                </a:glow>
              </a:effectLst>
              <a:latin typeface="Myriad Web"/>
              <a:cs typeface="Myriad Web"/>
            </a:endParaRPr>
          </a:p>
          <a:p>
            <a:pPr algn="ctr">
              <a:lnSpc>
                <a:spcPct val="95000"/>
              </a:lnSpc>
            </a:pPr>
            <a:endParaRPr lang="en-US" sz="2200" i="0" dirty="0">
              <a:solidFill>
                <a:srgbClr val="FFFFFF"/>
              </a:solidFill>
              <a:effectLst>
                <a:glow rad="101600">
                  <a:srgbClr val="000000"/>
                </a:glow>
              </a:effectLst>
              <a:latin typeface="Myriad Web"/>
              <a:cs typeface="Myriad Web"/>
            </a:endParaRPr>
          </a:p>
          <a:p>
            <a:pPr algn="ctr">
              <a:lnSpc>
                <a:spcPct val="95000"/>
              </a:lnSpc>
            </a:pPr>
            <a:endParaRPr lang="en-US" sz="2200" i="0" dirty="0">
              <a:solidFill>
                <a:srgbClr val="FFFFFF"/>
              </a:solidFill>
              <a:effectLst>
                <a:glow rad="101600">
                  <a:srgbClr val="000000"/>
                </a:glow>
              </a:effectLst>
              <a:latin typeface="Myriad Web"/>
              <a:cs typeface="Myriad Web"/>
            </a:endParaRPr>
          </a:p>
        </p:txBody>
      </p:sp>
      <p:sp>
        <p:nvSpPr>
          <p:cNvPr id="11" name="Text Box 8"/>
          <p:cNvSpPr txBox="1">
            <a:spLocks noChangeArrowheads="1"/>
          </p:cNvSpPr>
          <p:nvPr/>
        </p:nvSpPr>
        <p:spPr bwMode="auto">
          <a:xfrm>
            <a:off x="6166485" y="1463040"/>
            <a:ext cx="3466148" cy="2575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FFFFFF"/>
                </a:solidFill>
                <a:effectLst>
                  <a:glow rad="101600">
                    <a:srgbClr val="000000"/>
                  </a:glow>
                </a:effectLst>
                <a:latin typeface="Myriad Web"/>
                <a:cs typeface="Myriad Web"/>
              </a:rPr>
              <a:t>Y</a:t>
            </a:r>
          </a:p>
          <a:p>
            <a:pPr algn="ctr">
              <a:lnSpc>
                <a:spcPct val="95000"/>
              </a:lnSpc>
            </a:pPr>
            <a:endParaRPr lang="en-US" sz="2200" i="0" dirty="0">
              <a:solidFill>
                <a:srgbClr val="FFFFFF"/>
              </a:solidFill>
              <a:effectLst>
                <a:glow rad="101600">
                  <a:srgbClr val="000000"/>
                </a:glow>
              </a:effectLst>
              <a:latin typeface="Myriad Web"/>
              <a:cs typeface="Myriad Web"/>
            </a:endParaRPr>
          </a:p>
          <a:p>
            <a:pPr algn="ctr">
              <a:lnSpc>
                <a:spcPct val="95000"/>
              </a:lnSpc>
            </a:pPr>
            <a:endParaRPr lang="en-US" sz="2200" i="0" dirty="0">
              <a:solidFill>
                <a:srgbClr val="FFFFFF"/>
              </a:solidFill>
              <a:effectLst>
                <a:glow rad="101600">
                  <a:srgbClr val="000000"/>
                </a:glow>
              </a:effectLst>
              <a:latin typeface="Myriad Web"/>
              <a:cs typeface="Myriad Web"/>
            </a:endParaRPr>
          </a:p>
          <a:p>
            <a:pPr algn="ctr">
              <a:lnSpc>
                <a:spcPct val="95000"/>
              </a:lnSpc>
            </a:pPr>
            <a:r>
              <a:rPr lang="en-US" sz="2200" i="0" dirty="0">
                <a:solidFill>
                  <a:srgbClr val="FFFFFF"/>
                </a:solidFill>
                <a:effectLst>
                  <a:glow rad="101600">
                    <a:srgbClr val="000000"/>
                  </a:glow>
                </a:effectLst>
                <a:latin typeface="Myriad Web"/>
                <a:cs typeface="Myriad Web"/>
              </a:rPr>
              <a:t>N</a:t>
            </a:r>
          </a:p>
          <a:p>
            <a:pPr algn="ctr">
              <a:lnSpc>
                <a:spcPct val="95000"/>
              </a:lnSpc>
            </a:pPr>
            <a:endParaRPr lang="en-US" sz="2200" i="0" dirty="0">
              <a:solidFill>
                <a:srgbClr val="FFFFFF"/>
              </a:solidFill>
              <a:effectLst>
                <a:glow rad="101600">
                  <a:srgbClr val="000000"/>
                </a:glow>
              </a:effectLst>
              <a:latin typeface="Myriad Web"/>
              <a:cs typeface="Myriad Web"/>
            </a:endParaRPr>
          </a:p>
          <a:p>
            <a:pPr algn="ctr">
              <a:lnSpc>
                <a:spcPct val="95000"/>
              </a:lnSpc>
            </a:pPr>
            <a:endParaRPr lang="en-US" sz="2200" i="0" dirty="0">
              <a:solidFill>
                <a:srgbClr val="FFFFFF"/>
              </a:solidFill>
              <a:effectLst>
                <a:glow rad="101600">
                  <a:srgbClr val="000000"/>
                </a:glow>
              </a:effectLst>
              <a:latin typeface="Myriad Web"/>
              <a:cs typeface="Myriad Web"/>
            </a:endParaRPr>
          </a:p>
          <a:p>
            <a:pPr algn="ctr">
              <a:lnSpc>
                <a:spcPct val="95000"/>
              </a:lnSpc>
            </a:pPr>
            <a:r>
              <a:rPr lang="en-US" sz="2200" i="0" dirty="0" smtClean="0">
                <a:solidFill>
                  <a:srgbClr val="FFFFFF"/>
                </a:solidFill>
                <a:effectLst>
                  <a:glow rad="101600">
                    <a:srgbClr val="000000"/>
                  </a:glow>
                </a:effectLst>
                <a:latin typeface="Myriad Web"/>
                <a:cs typeface="Myriad Web"/>
              </a:rPr>
              <a:t/>
            </a:r>
            <a:br>
              <a:rPr lang="en-US" sz="2200" i="0" dirty="0" smtClean="0">
                <a:solidFill>
                  <a:srgbClr val="FFFFFF"/>
                </a:solidFill>
                <a:effectLst>
                  <a:glow rad="101600">
                    <a:srgbClr val="000000"/>
                  </a:glow>
                </a:effectLst>
                <a:latin typeface="Myriad Web"/>
                <a:cs typeface="Myriad Web"/>
              </a:rPr>
            </a:br>
            <a:endParaRPr lang="en-US" sz="2200" i="0" dirty="0">
              <a:solidFill>
                <a:srgbClr val="FFFFFF"/>
              </a:solidFill>
              <a:effectLst>
                <a:glow rad="101600">
                  <a:srgbClr val="000000"/>
                </a:glow>
              </a:effectLst>
              <a:latin typeface="Myriad Web"/>
              <a:cs typeface="Myriad Web"/>
            </a:endParaRPr>
          </a:p>
        </p:txBody>
      </p:sp>
    </p:spTree>
    <p:extLst>
      <p:ext uri="{BB962C8B-B14F-4D97-AF65-F5344CB8AC3E}">
        <p14:creationId xmlns:p14="http://schemas.microsoft.com/office/powerpoint/2010/main" val="227379705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4567421" y="548640"/>
            <a:ext cx="1876787" cy="6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FFFFFF"/>
                </a:solidFill>
                <a:effectLst>
                  <a:glow rad="101600">
                    <a:srgbClr val="000000"/>
                  </a:glow>
                </a:effectLst>
                <a:latin typeface="Myriad Web"/>
                <a:cs typeface="Myriad Web"/>
              </a:rPr>
              <a:t>Propositional attitude</a:t>
            </a:r>
          </a:p>
        </p:txBody>
      </p:sp>
      <p:sp>
        <p:nvSpPr>
          <p:cNvPr id="8" name="Text Box 5"/>
          <p:cNvSpPr txBox="1">
            <a:spLocks noChangeArrowheads="1"/>
          </p:cNvSpPr>
          <p:nvPr/>
        </p:nvSpPr>
        <p:spPr bwMode="auto">
          <a:xfrm>
            <a:off x="6983725" y="548640"/>
            <a:ext cx="1908755" cy="6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FFFFFF"/>
                </a:solidFill>
                <a:effectLst>
                  <a:glow rad="101600">
                    <a:srgbClr val="000000"/>
                  </a:glow>
                </a:effectLst>
                <a:latin typeface="Myriad Web"/>
                <a:cs typeface="Myriad Web"/>
              </a:rPr>
              <a:t>Relational attitude</a:t>
            </a:r>
          </a:p>
        </p:txBody>
      </p:sp>
      <p:sp>
        <p:nvSpPr>
          <p:cNvPr id="9" name="Text Box 6"/>
          <p:cNvSpPr txBox="1">
            <a:spLocks noChangeArrowheads="1"/>
          </p:cNvSpPr>
          <p:nvPr/>
        </p:nvSpPr>
        <p:spPr bwMode="auto">
          <a:xfrm>
            <a:off x="222885" y="1427080"/>
            <a:ext cx="3466148" cy="254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spcBef>
                <a:spcPts val="1200"/>
              </a:spcBef>
            </a:pPr>
            <a:r>
              <a:rPr lang="en-US" sz="2200" i="0" dirty="0">
                <a:solidFill>
                  <a:srgbClr val="999999"/>
                </a:solidFill>
                <a:latin typeface="Myriad Web"/>
                <a:cs typeface="Myriad Web"/>
              </a:rPr>
              <a:t>level-1 perspective taking</a:t>
            </a:r>
            <a:endParaRPr lang="en-US" sz="2200" i="0" dirty="0">
              <a:latin typeface="Myriad Web"/>
              <a:cs typeface="Myriad Web"/>
            </a:endParaRPr>
          </a:p>
          <a:p>
            <a:pPr>
              <a:lnSpc>
                <a:spcPct val="95000"/>
              </a:lnSpc>
              <a:spcBef>
                <a:spcPts val="1200"/>
              </a:spcBef>
            </a:pPr>
            <a:endParaRPr lang="en-US" sz="2200" i="0" dirty="0">
              <a:solidFill>
                <a:srgbClr val="999999"/>
              </a:solidFill>
              <a:latin typeface="Myriad Web"/>
              <a:cs typeface="Myriad Web"/>
            </a:endParaRPr>
          </a:p>
          <a:p>
            <a:pPr>
              <a:lnSpc>
                <a:spcPct val="95000"/>
              </a:lnSpc>
              <a:spcBef>
                <a:spcPts val="1200"/>
              </a:spcBef>
            </a:pPr>
            <a:r>
              <a:rPr lang="en-US" sz="2200" i="0" dirty="0">
                <a:solidFill>
                  <a:srgbClr val="999999"/>
                </a:solidFill>
                <a:latin typeface="Myriad Web"/>
                <a:cs typeface="Myriad Web"/>
              </a:rPr>
              <a:t>level-2 perspective taking</a:t>
            </a:r>
            <a:endParaRPr lang="en-US" sz="2200" i="0" dirty="0">
              <a:latin typeface="Myriad Web"/>
              <a:cs typeface="Myriad Web"/>
            </a:endParaRPr>
          </a:p>
          <a:p>
            <a:pPr>
              <a:lnSpc>
                <a:spcPct val="95000"/>
              </a:lnSpc>
              <a:spcBef>
                <a:spcPts val="1200"/>
              </a:spcBef>
            </a:pPr>
            <a:endParaRPr lang="en-US" sz="2200" i="0" dirty="0">
              <a:solidFill>
                <a:srgbClr val="FFFFFF"/>
              </a:solidFill>
              <a:latin typeface="Myriad Web"/>
              <a:cs typeface="Myriad Web"/>
            </a:endParaRPr>
          </a:p>
          <a:p>
            <a:pPr>
              <a:lnSpc>
                <a:spcPct val="95000"/>
              </a:lnSpc>
              <a:spcBef>
                <a:spcPts val="1200"/>
              </a:spcBef>
            </a:pPr>
            <a:r>
              <a:rPr lang="en-US" sz="2200" i="0" dirty="0">
                <a:solidFill>
                  <a:srgbClr val="FFFFFF"/>
                </a:solidFill>
                <a:latin typeface="Myriad Web"/>
                <a:cs typeface="Myriad Web"/>
              </a:rPr>
              <a:t>false beliefs about non-existence </a:t>
            </a:r>
          </a:p>
        </p:txBody>
      </p:sp>
      <p:sp>
        <p:nvSpPr>
          <p:cNvPr id="10" name="Text Box 7"/>
          <p:cNvSpPr txBox="1">
            <a:spLocks noChangeArrowheads="1"/>
          </p:cNvSpPr>
          <p:nvPr/>
        </p:nvSpPr>
        <p:spPr bwMode="auto">
          <a:xfrm>
            <a:off x="3789045" y="1463040"/>
            <a:ext cx="3466148" cy="2575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999999"/>
                </a:solidFill>
                <a:latin typeface="Myriad Web"/>
                <a:cs typeface="Myriad Web"/>
              </a:rPr>
              <a:t>Y</a:t>
            </a:r>
            <a:endParaRPr lang="en-US" sz="2200" i="0" dirty="0">
              <a:latin typeface="Myriad Web"/>
              <a:cs typeface="Myriad Web"/>
            </a:endParaRPr>
          </a:p>
          <a:p>
            <a:pPr algn="ctr">
              <a:lnSpc>
                <a:spcPct val="95000"/>
              </a:lnSpc>
            </a:pPr>
            <a:endParaRPr lang="en-US" sz="2200" i="0" dirty="0">
              <a:solidFill>
                <a:srgbClr val="999999"/>
              </a:solidFill>
              <a:latin typeface="Myriad Web"/>
              <a:cs typeface="Myriad Web"/>
            </a:endParaRPr>
          </a:p>
          <a:p>
            <a:pPr algn="ctr">
              <a:lnSpc>
                <a:spcPct val="95000"/>
              </a:lnSpc>
            </a:pPr>
            <a:endParaRPr lang="en-US" sz="2200" i="0" dirty="0">
              <a:solidFill>
                <a:srgbClr val="999999"/>
              </a:solidFill>
              <a:latin typeface="Myriad Web"/>
              <a:cs typeface="Myriad Web"/>
            </a:endParaRPr>
          </a:p>
          <a:p>
            <a:pPr algn="ctr">
              <a:lnSpc>
                <a:spcPct val="95000"/>
              </a:lnSpc>
            </a:pPr>
            <a:r>
              <a:rPr lang="en-US" sz="2200" i="0" dirty="0">
                <a:solidFill>
                  <a:srgbClr val="999999"/>
                </a:solidFill>
                <a:latin typeface="Myriad Web"/>
                <a:cs typeface="Myriad Web"/>
              </a:rPr>
              <a:t>Y</a:t>
            </a:r>
            <a:endParaRPr lang="en-US" sz="2200" i="0" dirty="0">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r>
              <a:rPr lang="en-US" sz="2200" i="0" dirty="0">
                <a:solidFill>
                  <a:srgbClr val="FFFFFF"/>
                </a:solidFill>
                <a:latin typeface="Myriad Web"/>
                <a:cs typeface="Myriad Web"/>
              </a:rPr>
              <a:t>Y</a:t>
            </a:r>
          </a:p>
          <a:p>
            <a:pPr algn="ctr">
              <a:lnSpc>
                <a:spcPct val="95000"/>
              </a:lnSpc>
            </a:pPr>
            <a:endParaRPr lang="en-US" sz="2200" i="0" dirty="0">
              <a:solidFill>
                <a:srgbClr val="FFFFFF"/>
              </a:solidFill>
              <a:latin typeface="Myriad Web"/>
              <a:cs typeface="Myriad Web"/>
            </a:endParaRPr>
          </a:p>
        </p:txBody>
      </p:sp>
      <p:sp>
        <p:nvSpPr>
          <p:cNvPr id="11" name="Text Box 8"/>
          <p:cNvSpPr txBox="1">
            <a:spLocks noChangeArrowheads="1"/>
          </p:cNvSpPr>
          <p:nvPr/>
        </p:nvSpPr>
        <p:spPr bwMode="auto">
          <a:xfrm>
            <a:off x="6166485" y="1463040"/>
            <a:ext cx="3466148" cy="2897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999999"/>
                </a:solidFill>
                <a:latin typeface="Myriad Web"/>
                <a:cs typeface="Myriad Web"/>
              </a:rPr>
              <a:t>Y</a:t>
            </a:r>
            <a:endParaRPr lang="en-US" sz="2200" i="0" dirty="0">
              <a:latin typeface="Myriad Web"/>
              <a:cs typeface="Myriad Web"/>
            </a:endParaRPr>
          </a:p>
          <a:p>
            <a:pPr algn="ctr">
              <a:lnSpc>
                <a:spcPct val="95000"/>
              </a:lnSpc>
            </a:pPr>
            <a:endParaRPr lang="en-US" sz="2200" i="0" dirty="0">
              <a:solidFill>
                <a:srgbClr val="999999"/>
              </a:solidFill>
              <a:latin typeface="Myriad Web"/>
              <a:cs typeface="Myriad Web"/>
            </a:endParaRPr>
          </a:p>
          <a:p>
            <a:pPr algn="ctr">
              <a:lnSpc>
                <a:spcPct val="95000"/>
              </a:lnSpc>
            </a:pPr>
            <a:endParaRPr lang="en-US" sz="2200" i="0" dirty="0">
              <a:solidFill>
                <a:srgbClr val="999999"/>
              </a:solidFill>
              <a:latin typeface="Myriad Web"/>
              <a:cs typeface="Myriad Web"/>
            </a:endParaRPr>
          </a:p>
          <a:p>
            <a:pPr algn="ctr">
              <a:lnSpc>
                <a:spcPct val="95000"/>
              </a:lnSpc>
            </a:pPr>
            <a:r>
              <a:rPr lang="en-US" sz="2200" i="0" dirty="0">
                <a:solidFill>
                  <a:srgbClr val="999999"/>
                </a:solidFill>
                <a:latin typeface="Myriad Web"/>
                <a:cs typeface="Myriad Web"/>
              </a:rPr>
              <a:t>N</a:t>
            </a:r>
            <a:endParaRPr lang="en-US" sz="2200" i="0" dirty="0">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r>
              <a:rPr lang="en-US" sz="2200" i="0" dirty="0">
                <a:solidFill>
                  <a:srgbClr val="FFFFFF"/>
                </a:solidFill>
                <a:latin typeface="Myriad Web"/>
                <a:cs typeface="Myriad Web"/>
              </a:rPr>
              <a:t>N</a:t>
            </a:r>
          </a:p>
          <a:p>
            <a:pPr algn="ctr">
              <a:lnSpc>
                <a:spcPct val="95000"/>
              </a:lnSpc>
            </a:pPr>
            <a:r>
              <a:rPr lang="en-US" sz="2200" i="0" dirty="0" smtClean="0">
                <a:solidFill>
                  <a:srgbClr val="FFFFFF"/>
                </a:solidFill>
                <a:latin typeface="Myriad Web"/>
                <a:cs typeface="Myriad Web"/>
              </a:rPr>
              <a:t/>
            </a:r>
            <a:br>
              <a:rPr lang="en-US" sz="2200" i="0" dirty="0" smtClean="0">
                <a:solidFill>
                  <a:srgbClr val="FFFFFF"/>
                </a:solidFill>
                <a:latin typeface="Myriad Web"/>
                <a:cs typeface="Myriad Web"/>
              </a:rPr>
            </a:br>
            <a:endParaRPr lang="en-US" sz="2200" i="0" dirty="0">
              <a:solidFill>
                <a:srgbClr val="FFFFFF"/>
              </a:solidFill>
              <a:latin typeface="Myriad Web"/>
              <a:cs typeface="Myriad Web"/>
            </a:endParaRPr>
          </a:p>
        </p:txBody>
      </p:sp>
    </p:spTree>
    <p:extLst>
      <p:ext uri="{BB962C8B-B14F-4D97-AF65-F5344CB8AC3E}">
        <p14:creationId xmlns:p14="http://schemas.microsoft.com/office/powerpoint/2010/main" val="276641246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ext Box 4"/>
          <p:cNvSpPr txBox="1">
            <a:spLocks noChangeArrowheads="1"/>
          </p:cNvSpPr>
          <p:nvPr/>
        </p:nvSpPr>
        <p:spPr bwMode="auto">
          <a:xfrm>
            <a:off x="4567421" y="548640"/>
            <a:ext cx="1876787" cy="6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FFFFFF"/>
                </a:solidFill>
                <a:effectLst>
                  <a:glow rad="101600">
                    <a:srgbClr val="000000"/>
                  </a:glow>
                </a:effectLst>
                <a:latin typeface="Myriad Web"/>
                <a:cs typeface="Myriad Web"/>
              </a:rPr>
              <a:t>Propositional attitude</a:t>
            </a:r>
          </a:p>
        </p:txBody>
      </p:sp>
      <p:sp>
        <p:nvSpPr>
          <p:cNvPr id="38917" name="Text Box 5"/>
          <p:cNvSpPr txBox="1">
            <a:spLocks noChangeArrowheads="1"/>
          </p:cNvSpPr>
          <p:nvPr/>
        </p:nvSpPr>
        <p:spPr bwMode="auto">
          <a:xfrm>
            <a:off x="6983725" y="548640"/>
            <a:ext cx="1908755" cy="64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FFFFFF"/>
                </a:solidFill>
                <a:effectLst>
                  <a:glow rad="101600">
                    <a:srgbClr val="000000"/>
                  </a:glow>
                </a:effectLst>
                <a:latin typeface="Myriad Web"/>
                <a:cs typeface="Myriad Web"/>
              </a:rPr>
              <a:t>Relational attitude</a:t>
            </a:r>
          </a:p>
        </p:txBody>
      </p:sp>
      <p:sp>
        <p:nvSpPr>
          <p:cNvPr id="38918" name="Text Box 6"/>
          <p:cNvSpPr txBox="1">
            <a:spLocks noChangeArrowheads="1"/>
          </p:cNvSpPr>
          <p:nvPr/>
        </p:nvSpPr>
        <p:spPr bwMode="auto">
          <a:xfrm>
            <a:off x="222885" y="1427080"/>
            <a:ext cx="3466148" cy="4450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nSpc>
                <a:spcPct val="95000"/>
              </a:lnSpc>
              <a:spcBef>
                <a:spcPts val="1200"/>
              </a:spcBef>
            </a:pPr>
            <a:r>
              <a:rPr lang="en-US" sz="2200" i="0" dirty="0">
                <a:solidFill>
                  <a:srgbClr val="999999"/>
                </a:solidFill>
                <a:latin typeface="Myriad Web"/>
                <a:cs typeface="Myriad Web"/>
              </a:rPr>
              <a:t>level-1 perspective taking</a:t>
            </a:r>
            <a:endParaRPr lang="en-US" sz="2200" i="0" dirty="0">
              <a:latin typeface="Myriad Web"/>
              <a:cs typeface="Myriad Web"/>
            </a:endParaRPr>
          </a:p>
          <a:p>
            <a:pPr>
              <a:lnSpc>
                <a:spcPct val="95000"/>
              </a:lnSpc>
              <a:spcBef>
                <a:spcPts val="1200"/>
              </a:spcBef>
            </a:pPr>
            <a:endParaRPr lang="en-US" sz="2200" i="0" dirty="0">
              <a:solidFill>
                <a:srgbClr val="999999"/>
              </a:solidFill>
              <a:latin typeface="Myriad Web"/>
              <a:cs typeface="Myriad Web"/>
            </a:endParaRPr>
          </a:p>
          <a:p>
            <a:pPr>
              <a:lnSpc>
                <a:spcPct val="95000"/>
              </a:lnSpc>
              <a:spcBef>
                <a:spcPts val="1200"/>
              </a:spcBef>
            </a:pPr>
            <a:r>
              <a:rPr lang="en-US" sz="2200" i="0" dirty="0">
                <a:solidFill>
                  <a:srgbClr val="999999"/>
                </a:solidFill>
                <a:latin typeface="Myriad Web"/>
                <a:cs typeface="Myriad Web"/>
              </a:rPr>
              <a:t>level-2 perspective taking</a:t>
            </a:r>
            <a:endParaRPr lang="en-US" sz="2200" i="0" dirty="0">
              <a:latin typeface="Myriad Web"/>
              <a:cs typeface="Myriad Web"/>
            </a:endParaRPr>
          </a:p>
          <a:p>
            <a:pPr>
              <a:lnSpc>
                <a:spcPct val="95000"/>
              </a:lnSpc>
              <a:spcBef>
                <a:spcPts val="1200"/>
              </a:spcBef>
            </a:pPr>
            <a:endParaRPr lang="en-US" sz="2200" i="0" dirty="0">
              <a:solidFill>
                <a:srgbClr val="FFFFFF"/>
              </a:solidFill>
              <a:latin typeface="Myriad Web"/>
              <a:cs typeface="Myriad Web"/>
            </a:endParaRPr>
          </a:p>
          <a:p>
            <a:pPr>
              <a:lnSpc>
                <a:spcPct val="95000"/>
              </a:lnSpc>
              <a:spcBef>
                <a:spcPts val="1200"/>
              </a:spcBef>
            </a:pPr>
            <a:r>
              <a:rPr lang="en-US" sz="2200" i="0" dirty="0">
                <a:solidFill>
                  <a:srgbClr val="999999"/>
                </a:solidFill>
                <a:latin typeface="Myriad Web"/>
                <a:cs typeface="Myriad Web"/>
              </a:rPr>
              <a:t>false beliefs about non-existence </a:t>
            </a:r>
            <a:endParaRPr lang="en-US" sz="2200" i="0" dirty="0">
              <a:latin typeface="Myriad Web"/>
              <a:cs typeface="Myriad Web"/>
            </a:endParaRPr>
          </a:p>
          <a:p>
            <a:pPr>
              <a:lnSpc>
                <a:spcPct val="95000"/>
              </a:lnSpc>
              <a:spcBef>
                <a:spcPts val="1200"/>
              </a:spcBef>
            </a:pPr>
            <a:endParaRPr lang="en-US" sz="2200" i="0" dirty="0">
              <a:solidFill>
                <a:srgbClr val="FFFFFF"/>
              </a:solidFill>
              <a:latin typeface="Myriad Web"/>
              <a:cs typeface="Myriad Web"/>
            </a:endParaRPr>
          </a:p>
          <a:p>
            <a:pPr>
              <a:lnSpc>
                <a:spcPct val="95000"/>
              </a:lnSpc>
              <a:spcBef>
                <a:spcPts val="1200"/>
              </a:spcBef>
            </a:pPr>
            <a:r>
              <a:rPr lang="en-US" sz="2200" i="0" dirty="0">
                <a:solidFill>
                  <a:srgbClr val="FFFFFF"/>
                </a:solidFill>
                <a:latin typeface="Myriad Web"/>
                <a:cs typeface="Myriad Web"/>
              </a:rPr>
              <a:t>false beliefs about location</a:t>
            </a:r>
            <a:endParaRPr lang="en-US" sz="2200" i="0" dirty="0">
              <a:latin typeface="Myriad Web"/>
              <a:cs typeface="Myriad Web"/>
            </a:endParaRPr>
          </a:p>
          <a:p>
            <a:pPr>
              <a:lnSpc>
                <a:spcPct val="95000"/>
              </a:lnSpc>
              <a:spcBef>
                <a:spcPts val="1200"/>
              </a:spcBef>
            </a:pPr>
            <a:endParaRPr lang="en-US" sz="2200" i="0" dirty="0">
              <a:solidFill>
                <a:srgbClr val="FFFFFF"/>
              </a:solidFill>
              <a:latin typeface="Myriad Web"/>
              <a:cs typeface="Myriad Web"/>
            </a:endParaRPr>
          </a:p>
          <a:p>
            <a:pPr>
              <a:lnSpc>
                <a:spcPct val="95000"/>
              </a:lnSpc>
              <a:spcBef>
                <a:spcPts val="1200"/>
              </a:spcBef>
            </a:pPr>
            <a:r>
              <a:rPr lang="en-US" sz="2200" i="0" dirty="0">
                <a:solidFill>
                  <a:srgbClr val="FFFFFF"/>
                </a:solidFill>
                <a:latin typeface="Myriad Web"/>
                <a:cs typeface="Myriad Web"/>
              </a:rPr>
              <a:t>false beliefs about identity</a:t>
            </a:r>
          </a:p>
        </p:txBody>
      </p:sp>
      <p:sp>
        <p:nvSpPr>
          <p:cNvPr id="38919" name="Text Box 7"/>
          <p:cNvSpPr txBox="1">
            <a:spLocks noChangeArrowheads="1"/>
          </p:cNvSpPr>
          <p:nvPr/>
        </p:nvSpPr>
        <p:spPr bwMode="auto">
          <a:xfrm>
            <a:off x="3789045" y="1463040"/>
            <a:ext cx="3466148" cy="450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999999"/>
                </a:solidFill>
                <a:latin typeface="Myriad Web"/>
                <a:cs typeface="Myriad Web"/>
              </a:rPr>
              <a:t>Y</a:t>
            </a:r>
            <a:endParaRPr lang="en-US" sz="2200" i="0" dirty="0">
              <a:latin typeface="Myriad Web"/>
              <a:cs typeface="Myriad Web"/>
            </a:endParaRPr>
          </a:p>
          <a:p>
            <a:pPr algn="ctr">
              <a:lnSpc>
                <a:spcPct val="95000"/>
              </a:lnSpc>
            </a:pPr>
            <a:endParaRPr lang="en-US" sz="2200" i="0" dirty="0">
              <a:solidFill>
                <a:srgbClr val="999999"/>
              </a:solidFill>
              <a:latin typeface="Myriad Web"/>
              <a:cs typeface="Myriad Web"/>
            </a:endParaRPr>
          </a:p>
          <a:p>
            <a:pPr algn="ctr">
              <a:lnSpc>
                <a:spcPct val="95000"/>
              </a:lnSpc>
            </a:pPr>
            <a:endParaRPr lang="en-US" sz="2200" i="0" dirty="0">
              <a:solidFill>
                <a:srgbClr val="999999"/>
              </a:solidFill>
              <a:latin typeface="Myriad Web"/>
              <a:cs typeface="Myriad Web"/>
            </a:endParaRPr>
          </a:p>
          <a:p>
            <a:pPr algn="ctr">
              <a:lnSpc>
                <a:spcPct val="95000"/>
              </a:lnSpc>
            </a:pPr>
            <a:r>
              <a:rPr lang="en-US" sz="2200" i="0" dirty="0">
                <a:solidFill>
                  <a:srgbClr val="999999"/>
                </a:solidFill>
                <a:latin typeface="Myriad Web"/>
                <a:cs typeface="Myriad Web"/>
              </a:rPr>
              <a:t>Y</a:t>
            </a:r>
            <a:endParaRPr lang="en-US" sz="2200" i="0" dirty="0">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r>
              <a:rPr lang="en-US" sz="2200" i="0" dirty="0">
                <a:solidFill>
                  <a:srgbClr val="999999"/>
                </a:solidFill>
                <a:latin typeface="Myriad Web"/>
                <a:cs typeface="Myriad Web"/>
              </a:rPr>
              <a:t>Y</a:t>
            </a:r>
            <a:endParaRPr lang="en-US" sz="2200" i="0" dirty="0">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r>
              <a:rPr lang="en-US" sz="2200" i="0" dirty="0" smtClean="0">
                <a:solidFill>
                  <a:srgbClr val="FFFFFF"/>
                </a:solidFill>
                <a:latin typeface="Myriad Web"/>
                <a:cs typeface="Myriad Web"/>
              </a:rPr>
              <a:t/>
            </a:r>
            <a:br>
              <a:rPr lang="en-US" sz="2200" i="0" dirty="0" smtClean="0">
                <a:solidFill>
                  <a:srgbClr val="FFFFFF"/>
                </a:solidFill>
                <a:latin typeface="Myriad Web"/>
                <a:cs typeface="Myriad Web"/>
              </a:rPr>
            </a:br>
            <a:endParaRPr lang="en-US" sz="2200" i="0" dirty="0">
              <a:solidFill>
                <a:srgbClr val="FFFFFF"/>
              </a:solidFill>
              <a:latin typeface="Myriad Web"/>
              <a:cs typeface="Myriad Web"/>
            </a:endParaRPr>
          </a:p>
          <a:p>
            <a:pPr algn="ctr">
              <a:lnSpc>
                <a:spcPct val="95000"/>
              </a:lnSpc>
            </a:pPr>
            <a:r>
              <a:rPr lang="en-US" sz="2200" i="0" dirty="0">
                <a:solidFill>
                  <a:srgbClr val="FFFFFF"/>
                </a:solidFill>
                <a:latin typeface="Myriad Web"/>
                <a:cs typeface="Myriad Web"/>
              </a:rPr>
              <a:t>Y</a:t>
            </a:r>
            <a:endParaRPr lang="en-US" sz="2200" i="0" dirty="0">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r>
              <a:rPr lang="en-US" sz="2200" i="0" dirty="0">
                <a:solidFill>
                  <a:srgbClr val="FFFFFF"/>
                </a:solidFill>
                <a:latin typeface="Myriad Web"/>
                <a:cs typeface="Myriad Web"/>
              </a:rPr>
              <a:t>Y</a:t>
            </a:r>
          </a:p>
        </p:txBody>
      </p:sp>
      <p:sp>
        <p:nvSpPr>
          <p:cNvPr id="38920" name="Text Box 8"/>
          <p:cNvSpPr txBox="1">
            <a:spLocks noChangeArrowheads="1"/>
          </p:cNvSpPr>
          <p:nvPr/>
        </p:nvSpPr>
        <p:spPr bwMode="auto">
          <a:xfrm>
            <a:off x="6166485" y="1463040"/>
            <a:ext cx="3466148" cy="450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algn="ctr">
              <a:lnSpc>
                <a:spcPct val="95000"/>
              </a:lnSpc>
            </a:pPr>
            <a:r>
              <a:rPr lang="en-US" sz="2200" i="0" dirty="0">
                <a:solidFill>
                  <a:srgbClr val="999999"/>
                </a:solidFill>
                <a:latin typeface="Myriad Web"/>
                <a:cs typeface="Myriad Web"/>
              </a:rPr>
              <a:t>Y</a:t>
            </a:r>
            <a:endParaRPr lang="en-US" sz="2200" i="0" dirty="0">
              <a:latin typeface="Myriad Web"/>
              <a:cs typeface="Myriad Web"/>
            </a:endParaRPr>
          </a:p>
          <a:p>
            <a:pPr algn="ctr">
              <a:lnSpc>
                <a:spcPct val="95000"/>
              </a:lnSpc>
            </a:pPr>
            <a:endParaRPr lang="en-US" sz="2200" i="0" dirty="0">
              <a:solidFill>
                <a:srgbClr val="999999"/>
              </a:solidFill>
              <a:latin typeface="Myriad Web"/>
              <a:cs typeface="Myriad Web"/>
            </a:endParaRPr>
          </a:p>
          <a:p>
            <a:pPr algn="ctr">
              <a:lnSpc>
                <a:spcPct val="95000"/>
              </a:lnSpc>
            </a:pPr>
            <a:endParaRPr lang="en-US" sz="2200" i="0" dirty="0">
              <a:solidFill>
                <a:srgbClr val="999999"/>
              </a:solidFill>
              <a:latin typeface="Myriad Web"/>
              <a:cs typeface="Myriad Web"/>
            </a:endParaRPr>
          </a:p>
          <a:p>
            <a:pPr algn="ctr">
              <a:lnSpc>
                <a:spcPct val="95000"/>
              </a:lnSpc>
            </a:pPr>
            <a:r>
              <a:rPr lang="en-US" sz="2200" i="0" dirty="0">
                <a:solidFill>
                  <a:srgbClr val="999999"/>
                </a:solidFill>
                <a:latin typeface="Myriad Web"/>
                <a:cs typeface="Myriad Web"/>
              </a:rPr>
              <a:t>N</a:t>
            </a:r>
            <a:endParaRPr lang="en-US" sz="2200" i="0" dirty="0">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r>
              <a:rPr lang="en-US" sz="2200" i="0" dirty="0">
                <a:solidFill>
                  <a:srgbClr val="999999"/>
                </a:solidFill>
                <a:latin typeface="Myriad Web"/>
                <a:cs typeface="Myriad Web"/>
              </a:rPr>
              <a:t>N</a:t>
            </a:r>
            <a:endParaRPr lang="en-US" sz="2200" i="0" dirty="0">
              <a:latin typeface="Myriad Web"/>
              <a:cs typeface="Myriad Web"/>
            </a:endParaRPr>
          </a:p>
          <a:p>
            <a:pPr algn="ctr">
              <a:lnSpc>
                <a:spcPct val="95000"/>
              </a:lnSpc>
            </a:pPr>
            <a:r>
              <a:rPr lang="en-US" sz="2200" i="0" dirty="0" smtClean="0">
                <a:solidFill>
                  <a:srgbClr val="FFFFFF"/>
                </a:solidFill>
                <a:latin typeface="Myriad Web"/>
                <a:cs typeface="Myriad Web"/>
              </a:rPr>
              <a:t/>
            </a:r>
            <a:br>
              <a:rPr lang="en-US" sz="2200" i="0" dirty="0" smtClean="0">
                <a:solidFill>
                  <a:srgbClr val="FFFFFF"/>
                </a:solidFill>
                <a:latin typeface="Myriad Web"/>
                <a:cs typeface="Myriad Web"/>
              </a:rPr>
            </a:br>
            <a:endParaRPr lang="en-US" sz="2200" i="0" dirty="0">
              <a:solidFill>
                <a:srgbClr val="FFFFFF"/>
              </a:solidFill>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r>
              <a:rPr lang="en-US" sz="2200" i="0" dirty="0">
                <a:solidFill>
                  <a:srgbClr val="FFFFFF"/>
                </a:solidFill>
                <a:latin typeface="Myriad Web"/>
                <a:cs typeface="Myriad Web"/>
              </a:rPr>
              <a:t>Y</a:t>
            </a:r>
            <a:endParaRPr lang="en-US" sz="2200" i="0" dirty="0">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endParaRPr lang="en-US" sz="2200" i="0" dirty="0">
              <a:solidFill>
                <a:srgbClr val="FFFFFF"/>
              </a:solidFill>
              <a:latin typeface="Myriad Web"/>
              <a:cs typeface="Myriad Web"/>
            </a:endParaRPr>
          </a:p>
          <a:p>
            <a:pPr algn="ctr">
              <a:lnSpc>
                <a:spcPct val="95000"/>
              </a:lnSpc>
            </a:pPr>
            <a:r>
              <a:rPr lang="en-US" sz="2200" i="0" dirty="0">
                <a:solidFill>
                  <a:srgbClr val="FFFFFF"/>
                </a:solidFill>
                <a:latin typeface="Myriad Web"/>
                <a:cs typeface="Myriad Web"/>
              </a:rPr>
              <a:t>N</a:t>
            </a:r>
          </a:p>
        </p:txBody>
      </p:sp>
    </p:spTree>
    <p:extLst>
      <p:ext uri="{BB962C8B-B14F-4D97-AF65-F5344CB8AC3E}">
        <p14:creationId xmlns:p14="http://schemas.microsoft.com/office/powerpoint/2010/main" val="29741199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4037"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1631613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5062"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386086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6086"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Tree>
    <p:extLst>
      <p:ext uri="{BB962C8B-B14F-4D97-AF65-F5344CB8AC3E}">
        <p14:creationId xmlns:p14="http://schemas.microsoft.com/office/powerpoint/2010/main" val="2466764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4658053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4" name="Picture 8"/>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88084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420169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142365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
          <p:cNvSpPr txBox="1">
            <a:spLocks noChangeArrowheads="1"/>
          </p:cNvSpPr>
          <p:nvPr/>
        </p:nvSpPr>
        <p:spPr bwMode="auto">
          <a:xfrm>
            <a:off x="4932040" y="465429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a:t>
            </a:r>
            <a:r>
              <a:rPr lang="en-GB" i="0" dirty="0" err="1" smtClean="0">
                <a:solidFill>
                  <a:srgbClr val="C0C0C0"/>
                </a:solidFill>
              </a:rPr>
              <a:t>Buttlemann</a:t>
            </a:r>
            <a:r>
              <a:rPr lang="en-GB" i="0" dirty="0" smtClean="0">
                <a:solidFill>
                  <a:srgbClr val="C0C0C0"/>
                </a:solidFill>
              </a:rPr>
              <a:t> et al 2009)</a:t>
            </a:r>
            <a:endParaRPr lang="en-GB" i="0" dirty="0">
              <a:solidFill>
                <a:srgbClr val="C0C0C0"/>
              </a:solidFill>
            </a:endParaRPr>
          </a:p>
        </p:txBody>
      </p:sp>
      <p:sp>
        <p:nvSpPr>
          <p:cNvPr id="16" name="Text Box 4"/>
          <p:cNvSpPr txBox="1">
            <a:spLocks noChangeArrowheads="1"/>
          </p:cNvSpPr>
          <p:nvPr/>
        </p:nvSpPr>
        <p:spPr bwMode="auto">
          <a:xfrm>
            <a:off x="4932040" y="5878433"/>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(Kovacs et al 2010)</a:t>
            </a:r>
            <a:endParaRPr lang="en-GB" i="0" dirty="0">
              <a:solidFill>
                <a:srgbClr val="C0C0C0"/>
              </a:solidFill>
            </a:endParaRPr>
          </a:p>
        </p:txBody>
      </p:sp>
      <p:sp>
        <p:nvSpPr>
          <p:cNvPr id="17" name="Text Box 4"/>
          <p:cNvSpPr txBox="1">
            <a:spLocks noChangeArrowheads="1"/>
          </p:cNvSpPr>
          <p:nvPr/>
        </p:nvSpPr>
        <p:spPr bwMode="auto">
          <a:xfrm>
            <a:off x="4932040" y="537437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(Southgate et al 2010)</a:t>
            </a:r>
            <a:endParaRPr lang="en-GB" i="0" dirty="0">
              <a:solidFill>
                <a:srgbClr val="C0C0C0"/>
              </a:solidFill>
            </a:endParaRPr>
          </a:p>
        </p:txBody>
      </p:sp>
      <p:sp>
        <p:nvSpPr>
          <p:cNvPr id="14" name="Rectangle 13"/>
          <p:cNvSpPr/>
          <p:nvPr/>
        </p:nvSpPr>
        <p:spPr>
          <a:xfrm>
            <a:off x="6224278" y="3140968"/>
            <a:ext cx="2903841" cy="430887"/>
          </a:xfrm>
          <a:prstGeom prst="rect">
            <a:avLst/>
          </a:prstGeom>
        </p:spPr>
        <p:txBody>
          <a:bodyPr wrap="none">
            <a:spAutoFit/>
          </a:bodyPr>
          <a:lstStyle/>
          <a:p>
            <a:r>
              <a:rPr lang="en-GB" i="0" dirty="0" smtClean="0">
                <a:solidFill>
                  <a:srgbClr val="C0C0C0"/>
                </a:solidFill>
              </a:rPr>
              <a:t>(Southgate </a:t>
            </a:r>
            <a:r>
              <a:rPr lang="en-GB" i="0" dirty="0">
                <a:solidFill>
                  <a:srgbClr val="C0C0C0"/>
                </a:solidFill>
              </a:rPr>
              <a:t>et al </a:t>
            </a:r>
            <a:r>
              <a:rPr lang="en-GB" i="0" dirty="0" smtClean="0">
                <a:solidFill>
                  <a:srgbClr val="C0C0C0"/>
                </a:solidFill>
              </a:rPr>
              <a:t>2007)</a:t>
            </a:r>
            <a:endParaRPr lang="en-US" i="0" dirty="0"/>
          </a:p>
        </p:txBody>
      </p:sp>
      <p:sp>
        <p:nvSpPr>
          <p:cNvPr id="13" name="Text Box 5"/>
          <p:cNvSpPr txBox="1">
            <a:spLocks noChangeArrowheads="1"/>
          </p:cNvSpPr>
          <p:nvPr/>
        </p:nvSpPr>
        <p:spPr bwMode="auto">
          <a:xfrm>
            <a:off x="4932040" y="3379639"/>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rPr>
              <a:t>(Clements et al 1994)</a:t>
            </a:r>
            <a:r>
              <a:rPr lang="en-GB" i="0" dirty="0">
                <a:solidFill>
                  <a:srgbClr val="C0C0C0"/>
                </a:solidFill>
              </a:rPr>
              <a:t/>
            </a:r>
            <a:br>
              <a:rPr lang="en-GB" i="0" dirty="0">
                <a:solidFill>
                  <a:srgbClr val="C0C0C0"/>
                </a:solidFill>
              </a:rPr>
            </a:br>
            <a:r>
              <a:rPr lang="en-GB" i="0" dirty="0">
                <a:solidFill>
                  <a:srgbClr val="C0C0C0"/>
                </a:solidFill>
              </a:rPr>
              <a:t>(Knudsen &amp; Liszkowski 2011</a:t>
            </a:r>
            <a:r>
              <a:rPr lang="en-GB" i="0" dirty="0" smtClean="0">
                <a:solidFill>
                  <a:srgbClr val="C0C0C0"/>
                </a:solidFill>
              </a:rPr>
              <a:t>)</a:t>
            </a:r>
            <a:endParaRPr lang="en-GB" i="0" dirty="0">
              <a:solidFill>
                <a:srgbClr val="C0C0C0"/>
              </a:solidFill>
            </a:endParaRPr>
          </a:p>
        </p:txBody>
      </p:sp>
      <p:sp>
        <p:nvSpPr>
          <p:cNvPr id="23553" name="Text Box 3"/>
          <p:cNvSpPr txBox="1">
            <a:spLocks noChangeArrowheads="1"/>
          </p:cNvSpPr>
          <p:nvPr/>
        </p:nvSpPr>
        <p:spPr bwMode="auto">
          <a:xfrm>
            <a:off x="468312" y="404813"/>
            <a:ext cx="3815656"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t>Infants</a:t>
            </a:r>
            <a:r>
              <a:rPr lang="fr-FR" i="0" dirty="0" smtClean="0"/>
              <a:t>’</a:t>
            </a:r>
            <a:r>
              <a:rPr lang="en-GB" i="0" dirty="0" smtClean="0"/>
              <a:t> false-belief tracking abilities</a:t>
            </a:r>
          </a:p>
          <a:p>
            <a:pPr eaLnBrk="1" hangingPunct="1">
              <a:spcBef>
                <a:spcPts val="0"/>
              </a:spcBef>
            </a:pPr>
            <a:endParaRPr lang="en-GB" i="0" dirty="0" smtClean="0"/>
          </a:p>
          <a:p>
            <a:pPr eaLnBrk="1" hangingPunct="1">
              <a:spcBef>
                <a:spcPts val="0"/>
              </a:spcBef>
            </a:pPr>
            <a:r>
              <a:rPr lang="en-GB" i="0" dirty="0" smtClean="0"/>
              <a:t>Violation of expectations</a:t>
            </a:r>
            <a:br>
              <a:rPr lang="en-GB" i="0" dirty="0" smtClean="0"/>
            </a:br>
            <a:r>
              <a:rPr lang="en-GB" i="0" dirty="0" smtClean="0"/>
              <a:t>	- with change of location</a:t>
            </a:r>
            <a:br>
              <a:rPr lang="en-GB" i="0" dirty="0" smtClean="0"/>
            </a:br>
            <a:r>
              <a:rPr lang="en-GB" i="0" dirty="0" smtClean="0"/>
              <a:t>	- with deceptive contents</a:t>
            </a:r>
          </a:p>
          <a:p>
            <a:pPr eaLnBrk="1" hangingPunct="1">
              <a:spcBef>
                <a:spcPts val="0"/>
              </a:spcBef>
            </a:pPr>
            <a:r>
              <a:rPr lang="en-GB" i="0" dirty="0"/>
              <a:t>	</a:t>
            </a:r>
            <a:r>
              <a:rPr lang="en-GB" i="0" dirty="0" smtClean="0"/>
              <a:t>- observing verbal </a:t>
            </a:r>
            <a:r>
              <a:rPr lang="en-GB" i="0" dirty="0" err="1" smtClean="0"/>
              <a:t>comm</a:t>
            </a:r>
            <a:r>
              <a:rPr lang="en-GB" i="0" baseline="30000" dirty="0" err="1" smtClean="0"/>
              <a:t>n</a:t>
            </a:r>
            <a:endParaRPr lang="en-GB" i="0" baseline="30000" dirty="0" smtClean="0"/>
          </a:p>
          <a:p>
            <a:pPr eaLnBrk="1" hangingPunct="1">
              <a:spcBef>
                <a:spcPts val="0"/>
              </a:spcBef>
            </a:pPr>
            <a:endParaRPr lang="en-GB" i="0" dirty="0"/>
          </a:p>
          <a:p>
            <a:pPr eaLnBrk="1" hangingPunct="1">
              <a:spcBef>
                <a:spcPts val="0"/>
              </a:spcBef>
            </a:pPr>
            <a:r>
              <a:rPr lang="en-GB" i="0" dirty="0" smtClean="0"/>
              <a:t>Anticipating action</a:t>
            </a:r>
            <a:br>
              <a:rPr lang="en-GB" i="0" dirty="0" smtClean="0"/>
            </a:br>
            <a:r>
              <a:rPr lang="en-GB" i="0" dirty="0" smtClean="0"/>
              <a:t>	- looking</a:t>
            </a:r>
          </a:p>
          <a:p>
            <a:pPr lvl="1" eaLnBrk="1" hangingPunct="1">
              <a:spcBef>
                <a:spcPts val="0"/>
              </a:spcBef>
            </a:pPr>
            <a:r>
              <a:rPr lang="en-GB" i="0" dirty="0" smtClean="0"/>
              <a:t>- pointing </a:t>
            </a:r>
          </a:p>
          <a:p>
            <a:pPr eaLnBrk="1" hangingPunct="1">
              <a:spcBef>
                <a:spcPts val="0"/>
              </a:spcBef>
            </a:pPr>
            <a:endParaRPr lang="en-GB" i="0" dirty="0"/>
          </a:p>
          <a:p>
            <a:pPr eaLnBrk="1" hangingPunct="1">
              <a:spcBef>
                <a:spcPts val="0"/>
              </a:spcBef>
            </a:pPr>
            <a:r>
              <a:rPr lang="en-GB" i="0" dirty="0" smtClean="0"/>
              <a:t>Helping </a:t>
            </a:r>
          </a:p>
          <a:p>
            <a:pPr eaLnBrk="1" hangingPunct="1">
              <a:spcBef>
                <a:spcPts val="0"/>
              </a:spcBef>
            </a:pPr>
            <a:endParaRPr lang="en-GB" i="0" dirty="0" smtClean="0"/>
          </a:p>
          <a:p>
            <a:pPr eaLnBrk="1" hangingPunct="1">
              <a:spcBef>
                <a:spcPts val="0"/>
              </a:spcBef>
            </a:pPr>
            <a:r>
              <a:rPr lang="en-GB" i="0" dirty="0" smtClean="0"/>
              <a:t>Communicating</a:t>
            </a:r>
            <a:endParaRPr lang="en-GB" i="0" dirty="0"/>
          </a:p>
          <a:p>
            <a:pPr eaLnBrk="1" hangingPunct="1">
              <a:spcBef>
                <a:spcPts val="0"/>
              </a:spcBef>
            </a:pPr>
            <a:endParaRPr lang="en-GB" i="0" dirty="0"/>
          </a:p>
          <a:p>
            <a:pPr eaLnBrk="1" hangingPunct="1">
              <a:spcBef>
                <a:spcPts val="0"/>
              </a:spcBef>
            </a:pPr>
            <a:r>
              <a:rPr lang="en-GB" i="0" dirty="0" smtClean="0"/>
              <a:t>Altercentric interference</a:t>
            </a:r>
          </a:p>
        </p:txBody>
      </p:sp>
      <p:sp>
        <p:nvSpPr>
          <p:cNvPr id="23555" name="Text Box 5"/>
          <p:cNvSpPr txBox="1">
            <a:spLocks noChangeArrowheads="1"/>
          </p:cNvSpPr>
          <p:nvPr/>
        </p:nvSpPr>
        <p:spPr bwMode="auto">
          <a:xfrm>
            <a:off x="4932362" y="1700808"/>
            <a:ext cx="42116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rPr>
              <a:t>(Onishi &amp; Baillargeon </a:t>
            </a:r>
            <a:r>
              <a:rPr lang="en-GB" i="0" dirty="0" smtClean="0">
                <a:solidFill>
                  <a:srgbClr val="C0C0C0"/>
                </a:solidFill>
              </a:rPr>
              <a:t>2005)</a:t>
            </a:r>
            <a:br>
              <a:rPr lang="en-GB" i="0" dirty="0" smtClean="0">
                <a:solidFill>
                  <a:srgbClr val="C0C0C0"/>
                </a:solidFill>
              </a:rPr>
            </a:br>
            <a:r>
              <a:rPr lang="en-GB" i="0" dirty="0" smtClean="0">
                <a:solidFill>
                  <a:srgbClr val="C0C0C0"/>
                </a:solidFill>
              </a:rPr>
              <a:t>(He et al 2011)</a:t>
            </a:r>
            <a:br>
              <a:rPr lang="en-GB" i="0" dirty="0" smtClean="0">
                <a:solidFill>
                  <a:srgbClr val="C0C0C0"/>
                </a:solidFill>
              </a:rPr>
            </a:br>
            <a:r>
              <a:rPr lang="en-GB" i="0" dirty="0" smtClean="0">
                <a:solidFill>
                  <a:srgbClr val="C0C0C0"/>
                </a:solidFill>
              </a:rPr>
              <a:t>(Song et al 2008; Scott et al 2012)</a:t>
            </a:r>
            <a:endParaRPr lang="en-GB" i="0" dirty="0">
              <a:solidFill>
                <a:srgbClr val="C0C0C0"/>
              </a:solidFill>
            </a:endParaRPr>
          </a:p>
        </p:txBody>
      </p:sp>
      <p:sp>
        <p:nvSpPr>
          <p:cNvPr id="3" name="TextBox 2"/>
          <p:cNvSpPr txBox="1"/>
          <p:nvPr/>
        </p:nvSpPr>
        <p:spPr>
          <a:xfrm>
            <a:off x="5076056" y="3573016"/>
            <a:ext cx="1136570" cy="430887"/>
          </a:xfrm>
          <a:prstGeom prst="rect">
            <a:avLst/>
          </a:prstGeom>
          <a:solidFill>
            <a:schemeClr val="tx1"/>
          </a:solidFill>
          <a:effectLst>
            <a:glow rad="1905000">
              <a:schemeClr val="tx1"/>
            </a:glow>
          </a:effectLst>
        </p:spPr>
        <p:txBody>
          <a:bodyPr wrap="none" rtlCol="0">
            <a:spAutoFit/>
          </a:bodyPr>
          <a:lstStyle/>
          <a:p>
            <a:r>
              <a:rPr lang="en-US" b="1" i="0" dirty="0" smtClean="0"/>
              <a:t>A-tasks</a:t>
            </a:r>
            <a:endParaRPr lang="en-US" b="1" i="0" dirty="0"/>
          </a:p>
        </p:txBody>
      </p:sp>
      <p:sp>
        <p:nvSpPr>
          <p:cNvPr id="2" name="Right Brace 1"/>
          <p:cNvSpPr/>
          <p:nvPr/>
        </p:nvSpPr>
        <p:spPr bwMode="auto">
          <a:xfrm>
            <a:off x="4355976" y="1340768"/>
            <a:ext cx="504056" cy="4896544"/>
          </a:xfrm>
          <a:prstGeom prst="rightBrace">
            <a:avLst>
              <a:gd name="adj1" fmla="val 36869"/>
              <a:gd name="adj2" fmla="val 50252"/>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35380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769454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50121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bwMode="auto">
          <a:xfrm>
            <a:off x="0" y="260648"/>
            <a:ext cx="9144000" cy="3456384"/>
          </a:xfrm>
          <a:prstGeom prst="rect">
            <a:avLst/>
          </a:prstGeom>
          <a:gradFill flip="none" rotWithShape="1">
            <a:gsLst>
              <a:gs pos="0">
                <a:schemeClr val="tx1"/>
              </a:gs>
              <a:gs pos="100000">
                <a:schemeClr val="tx1">
                  <a:alpha val="0"/>
                </a:schemeClr>
              </a:gs>
              <a:gs pos="7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4">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5">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2143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10345880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2392977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127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516018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904556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3">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pic>
        <p:nvPicPr>
          <p:cNvPr id="4" name="Picture 73"/>
          <p:cNvPicPr>
            <a:picLocks noChangeAspect="1" noChangeArrowheads="1"/>
          </p:cNvPicPr>
          <p:nvPr/>
        </p:nvPicPr>
        <p:blipFill>
          <a:blip r:embed="rId3">
            <a:extLst>
              <a:ext uri="{28A0092B-C50C-407E-A947-70E740481C1C}">
                <a14:useLocalDpi xmlns:a14="http://schemas.microsoft.com/office/drawing/2010/main" val="0"/>
              </a:ext>
            </a:extLst>
          </a:blip>
          <a:srcRect l="70444" t="68932" r="11240" b="9349"/>
          <a:stretch>
            <a:fillRect/>
          </a:stretch>
        </p:blipFill>
        <p:spPr bwMode="auto">
          <a:xfrm>
            <a:off x="4219128" y="2461592"/>
            <a:ext cx="5105400" cy="4495800"/>
          </a:xfrm>
          <a:prstGeom prst="rect">
            <a:avLst/>
          </a:prstGeom>
          <a:noFill/>
          <a:ln w="9525">
            <a:solidFill>
              <a:srgbClr val="000000"/>
            </a:solidFill>
            <a:miter lim="800000"/>
            <a:headEnd/>
            <a:tailEnd/>
          </a:ln>
          <a:effectLst>
            <a:glow rad="406400">
              <a:schemeClr val="tx1">
                <a:alpha val="75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71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3854707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ChangeArrowheads="1"/>
          </p:cNvSpPr>
          <p:nvPr/>
        </p:nvSpPr>
        <p:spPr bwMode="auto">
          <a:xfrm rot="21540000">
            <a:off x="2771333" y="481044"/>
            <a:ext cx="1079956"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5" name="Text Box 4"/>
          <p:cNvSpPr txBox="1">
            <a:spLocks noChangeArrowheads="1"/>
          </p:cNvSpPr>
          <p:nvPr/>
        </p:nvSpPr>
        <p:spPr bwMode="auto">
          <a:xfrm>
            <a:off x="4932040" y="465429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effectLst>
                  <a:glow rad="101600">
                    <a:srgbClr val="000000"/>
                  </a:glow>
                </a:effectLst>
              </a:rPr>
              <a:t>(</a:t>
            </a:r>
            <a:r>
              <a:rPr lang="en-GB" i="0" dirty="0" err="1" smtClean="0">
                <a:solidFill>
                  <a:srgbClr val="C0C0C0"/>
                </a:solidFill>
                <a:effectLst>
                  <a:glow rad="101600">
                    <a:srgbClr val="000000"/>
                  </a:glow>
                </a:effectLst>
              </a:rPr>
              <a:t>Buttlemann</a:t>
            </a:r>
            <a:r>
              <a:rPr lang="en-GB" i="0" dirty="0" smtClean="0">
                <a:solidFill>
                  <a:srgbClr val="C0C0C0"/>
                </a:solidFill>
                <a:effectLst>
                  <a:glow rad="101600">
                    <a:srgbClr val="000000"/>
                  </a:glow>
                </a:effectLst>
              </a:rPr>
              <a:t> et al 2009)</a:t>
            </a:r>
            <a:endParaRPr lang="en-GB" i="0" dirty="0">
              <a:solidFill>
                <a:srgbClr val="C0C0C0"/>
              </a:solidFill>
              <a:effectLst>
                <a:glow rad="101600">
                  <a:srgbClr val="000000"/>
                </a:glow>
              </a:effectLst>
            </a:endParaRPr>
          </a:p>
        </p:txBody>
      </p:sp>
      <p:sp>
        <p:nvSpPr>
          <p:cNvPr id="16" name="Text Box 4"/>
          <p:cNvSpPr txBox="1">
            <a:spLocks noChangeArrowheads="1"/>
          </p:cNvSpPr>
          <p:nvPr/>
        </p:nvSpPr>
        <p:spPr bwMode="auto">
          <a:xfrm>
            <a:off x="4932040" y="5878433"/>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effectLst>
                  <a:glow rad="101600">
                    <a:srgbClr val="000000"/>
                  </a:glow>
                </a:effectLst>
              </a:rPr>
              <a:t>(Kovacs et al 2010)</a:t>
            </a:r>
            <a:endParaRPr lang="en-GB" i="0" dirty="0">
              <a:solidFill>
                <a:srgbClr val="C0C0C0"/>
              </a:solidFill>
              <a:effectLst>
                <a:glow rad="101600">
                  <a:srgbClr val="000000"/>
                </a:glow>
              </a:effectLst>
            </a:endParaRPr>
          </a:p>
        </p:txBody>
      </p:sp>
      <p:sp>
        <p:nvSpPr>
          <p:cNvPr id="17" name="Text Box 4"/>
          <p:cNvSpPr txBox="1">
            <a:spLocks noChangeArrowheads="1"/>
          </p:cNvSpPr>
          <p:nvPr/>
        </p:nvSpPr>
        <p:spPr bwMode="auto">
          <a:xfrm>
            <a:off x="4932040" y="5374377"/>
            <a:ext cx="3816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effectLst>
                  <a:glow rad="101600">
                    <a:srgbClr val="000000"/>
                  </a:glow>
                </a:effectLst>
              </a:rPr>
              <a:t>(Southgate et al 2010)</a:t>
            </a:r>
            <a:endParaRPr lang="en-GB" i="0" dirty="0">
              <a:solidFill>
                <a:srgbClr val="C0C0C0"/>
              </a:solidFill>
              <a:effectLst>
                <a:glow rad="101600">
                  <a:srgbClr val="000000"/>
                </a:glow>
              </a:effectLst>
            </a:endParaRPr>
          </a:p>
        </p:txBody>
      </p:sp>
      <p:sp>
        <p:nvSpPr>
          <p:cNvPr id="14" name="Rectangle 13"/>
          <p:cNvSpPr/>
          <p:nvPr/>
        </p:nvSpPr>
        <p:spPr>
          <a:xfrm>
            <a:off x="6224278" y="3140968"/>
            <a:ext cx="2903841" cy="430887"/>
          </a:xfrm>
          <a:prstGeom prst="rect">
            <a:avLst/>
          </a:prstGeom>
        </p:spPr>
        <p:txBody>
          <a:bodyPr wrap="none">
            <a:spAutoFit/>
          </a:bodyPr>
          <a:lstStyle/>
          <a:p>
            <a:r>
              <a:rPr lang="en-GB" i="0" dirty="0" smtClean="0">
                <a:solidFill>
                  <a:srgbClr val="C0C0C0"/>
                </a:solidFill>
              </a:rPr>
              <a:t>(Southgate </a:t>
            </a:r>
            <a:r>
              <a:rPr lang="en-GB" i="0" dirty="0">
                <a:solidFill>
                  <a:srgbClr val="C0C0C0"/>
                </a:solidFill>
              </a:rPr>
              <a:t>et al </a:t>
            </a:r>
            <a:r>
              <a:rPr lang="en-GB" i="0" dirty="0" smtClean="0">
                <a:solidFill>
                  <a:srgbClr val="C0C0C0"/>
                </a:solidFill>
              </a:rPr>
              <a:t>2007)</a:t>
            </a:r>
            <a:endParaRPr lang="en-US" i="0" dirty="0"/>
          </a:p>
        </p:txBody>
      </p:sp>
      <p:sp>
        <p:nvSpPr>
          <p:cNvPr id="13" name="Text Box 5"/>
          <p:cNvSpPr txBox="1">
            <a:spLocks noChangeArrowheads="1"/>
          </p:cNvSpPr>
          <p:nvPr/>
        </p:nvSpPr>
        <p:spPr bwMode="auto">
          <a:xfrm>
            <a:off x="4932040" y="3379639"/>
            <a:ext cx="38163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solidFill>
                  <a:srgbClr val="C0C0C0"/>
                </a:solidFill>
                <a:effectLst>
                  <a:glow rad="101600">
                    <a:srgbClr val="000000"/>
                  </a:glow>
                </a:effectLst>
              </a:rPr>
              <a:t>(Clements et al 1994)</a:t>
            </a:r>
            <a:r>
              <a:rPr lang="en-GB" i="0" dirty="0">
                <a:solidFill>
                  <a:srgbClr val="C0C0C0"/>
                </a:solidFill>
                <a:effectLst>
                  <a:glow rad="101600">
                    <a:srgbClr val="000000"/>
                  </a:glow>
                </a:effectLst>
              </a:rPr>
              <a:t/>
            </a:r>
            <a:br>
              <a:rPr lang="en-GB" i="0" dirty="0">
                <a:solidFill>
                  <a:srgbClr val="C0C0C0"/>
                </a:solidFill>
                <a:effectLst>
                  <a:glow rad="101600">
                    <a:srgbClr val="000000"/>
                  </a:glow>
                </a:effectLst>
              </a:rPr>
            </a:br>
            <a:r>
              <a:rPr lang="en-GB" i="0" dirty="0">
                <a:solidFill>
                  <a:srgbClr val="C0C0C0"/>
                </a:solidFill>
                <a:effectLst>
                  <a:glow rad="101600">
                    <a:srgbClr val="000000"/>
                  </a:glow>
                </a:effectLst>
              </a:rPr>
              <a:t>(Knudsen &amp; Liszkowski 2011</a:t>
            </a:r>
            <a:r>
              <a:rPr lang="en-GB" i="0" dirty="0" smtClean="0">
                <a:solidFill>
                  <a:srgbClr val="C0C0C0"/>
                </a:solidFill>
                <a:effectLst>
                  <a:glow rad="101600">
                    <a:srgbClr val="000000"/>
                  </a:glow>
                </a:effectLst>
              </a:rPr>
              <a:t>)</a:t>
            </a:r>
            <a:endParaRPr lang="en-GB" i="0" dirty="0">
              <a:solidFill>
                <a:srgbClr val="C0C0C0"/>
              </a:solidFill>
              <a:effectLst>
                <a:glow rad="101600">
                  <a:srgbClr val="000000"/>
                </a:glow>
              </a:effectLst>
            </a:endParaRPr>
          </a:p>
        </p:txBody>
      </p:sp>
      <p:sp>
        <p:nvSpPr>
          <p:cNvPr id="23553" name="Text Box 3"/>
          <p:cNvSpPr txBox="1">
            <a:spLocks noChangeArrowheads="1"/>
          </p:cNvSpPr>
          <p:nvPr/>
        </p:nvSpPr>
        <p:spPr bwMode="auto">
          <a:xfrm>
            <a:off x="468312" y="404813"/>
            <a:ext cx="3815656" cy="584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ts val="0"/>
              </a:spcBef>
            </a:pPr>
            <a:r>
              <a:rPr lang="en-GB" i="0" dirty="0" smtClean="0">
                <a:effectLst>
                  <a:glow rad="101600">
                    <a:srgbClr val="000000"/>
                  </a:glow>
                </a:effectLst>
              </a:rPr>
              <a:t>Infants</a:t>
            </a:r>
            <a:r>
              <a:rPr lang="fr-FR" i="0" dirty="0" smtClean="0">
                <a:effectLst>
                  <a:glow rad="101600">
                    <a:srgbClr val="000000"/>
                  </a:glow>
                </a:effectLst>
              </a:rPr>
              <a:t>’</a:t>
            </a:r>
            <a:r>
              <a:rPr lang="en-GB" i="0" dirty="0" smtClean="0">
                <a:effectLst>
                  <a:glow rad="101600">
                    <a:srgbClr val="000000"/>
                  </a:glow>
                </a:effectLst>
              </a:rPr>
              <a:t> false-belief tracking abilities</a:t>
            </a:r>
          </a:p>
          <a:p>
            <a:pPr eaLnBrk="1" hangingPunct="1">
              <a:spcBef>
                <a:spcPts val="0"/>
              </a:spcBef>
            </a:pPr>
            <a:endParaRPr lang="en-GB" i="0" dirty="0" smtClean="0">
              <a:effectLst>
                <a:glow rad="101600">
                  <a:srgbClr val="000000"/>
                </a:glow>
              </a:effectLst>
            </a:endParaRPr>
          </a:p>
          <a:p>
            <a:pPr eaLnBrk="1" hangingPunct="1">
              <a:spcBef>
                <a:spcPts val="0"/>
              </a:spcBef>
            </a:pPr>
            <a:r>
              <a:rPr lang="en-GB" i="0" dirty="0" smtClean="0">
                <a:effectLst>
                  <a:glow rad="101600">
                    <a:srgbClr val="000000"/>
                  </a:glow>
                </a:effectLst>
              </a:rPr>
              <a:t>Violation of expectations</a:t>
            </a:r>
            <a:br>
              <a:rPr lang="en-GB" i="0" dirty="0" smtClean="0">
                <a:effectLst>
                  <a:glow rad="101600">
                    <a:srgbClr val="000000"/>
                  </a:glow>
                </a:effectLst>
              </a:rPr>
            </a:br>
            <a:r>
              <a:rPr lang="en-GB" i="0" dirty="0" smtClean="0">
                <a:effectLst>
                  <a:glow rad="101600">
                    <a:srgbClr val="000000"/>
                  </a:glow>
                </a:effectLst>
              </a:rPr>
              <a:t>	- with change of location</a:t>
            </a:r>
            <a:br>
              <a:rPr lang="en-GB" i="0" dirty="0" smtClean="0">
                <a:effectLst>
                  <a:glow rad="101600">
                    <a:srgbClr val="000000"/>
                  </a:glow>
                </a:effectLst>
              </a:rPr>
            </a:br>
            <a:r>
              <a:rPr lang="en-GB" i="0" dirty="0" smtClean="0">
                <a:effectLst>
                  <a:glow rad="101600">
                    <a:srgbClr val="000000"/>
                  </a:glow>
                </a:effectLst>
              </a:rPr>
              <a:t>	- with deceptive contents</a:t>
            </a:r>
          </a:p>
          <a:p>
            <a:pPr eaLnBrk="1" hangingPunct="1">
              <a:spcBef>
                <a:spcPts val="0"/>
              </a:spcBef>
            </a:pPr>
            <a:r>
              <a:rPr lang="en-GB" i="0" dirty="0">
                <a:effectLst>
                  <a:glow rad="101600">
                    <a:srgbClr val="000000"/>
                  </a:glow>
                </a:effectLst>
              </a:rPr>
              <a:t>	</a:t>
            </a:r>
            <a:r>
              <a:rPr lang="en-GB" i="0" dirty="0" smtClean="0">
                <a:effectLst>
                  <a:glow rad="101600">
                    <a:srgbClr val="000000"/>
                  </a:glow>
                </a:effectLst>
              </a:rPr>
              <a:t>- observing verbal </a:t>
            </a:r>
            <a:r>
              <a:rPr lang="en-GB" i="0" dirty="0" err="1" smtClean="0">
                <a:effectLst>
                  <a:glow rad="101600">
                    <a:srgbClr val="000000"/>
                  </a:glow>
                </a:effectLst>
              </a:rPr>
              <a:t>comm</a:t>
            </a:r>
            <a:r>
              <a:rPr lang="en-GB" i="0" baseline="30000" dirty="0" err="1" smtClean="0">
                <a:effectLst>
                  <a:glow rad="101600">
                    <a:srgbClr val="000000"/>
                  </a:glow>
                </a:effectLst>
              </a:rPr>
              <a:t>n</a:t>
            </a:r>
            <a:endParaRPr lang="en-GB" i="0" baseline="30000" dirty="0" smtClean="0">
              <a:effectLst>
                <a:glow rad="101600">
                  <a:srgbClr val="000000"/>
                </a:glow>
              </a:effectLst>
            </a:endParaRPr>
          </a:p>
          <a:p>
            <a:pPr eaLnBrk="1" hangingPunct="1">
              <a:spcBef>
                <a:spcPts val="0"/>
              </a:spcBef>
            </a:pPr>
            <a:endParaRPr lang="en-GB" i="0" dirty="0">
              <a:effectLst>
                <a:glow rad="101600">
                  <a:srgbClr val="000000"/>
                </a:glow>
              </a:effectLst>
            </a:endParaRPr>
          </a:p>
          <a:p>
            <a:pPr eaLnBrk="1" hangingPunct="1">
              <a:spcBef>
                <a:spcPts val="0"/>
              </a:spcBef>
            </a:pPr>
            <a:r>
              <a:rPr lang="en-GB" i="0" dirty="0" smtClean="0">
                <a:effectLst>
                  <a:glow rad="101600">
                    <a:srgbClr val="000000"/>
                  </a:glow>
                </a:effectLst>
              </a:rPr>
              <a:t>Anticipating action</a:t>
            </a:r>
            <a:br>
              <a:rPr lang="en-GB" i="0" dirty="0" smtClean="0">
                <a:effectLst>
                  <a:glow rad="101600">
                    <a:srgbClr val="000000"/>
                  </a:glow>
                </a:effectLst>
              </a:rPr>
            </a:br>
            <a:r>
              <a:rPr lang="en-GB" i="0" dirty="0" smtClean="0">
                <a:effectLst>
                  <a:glow rad="101600">
                    <a:srgbClr val="000000"/>
                  </a:glow>
                </a:effectLst>
              </a:rPr>
              <a:t>	- looking</a:t>
            </a:r>
          </a:p>
          <a:p>
            <a:pPr lvl="1" eaLnBrk="1" hangingPunct="1">
              <a:spcBef>
                <a:spcPts val="0"/>
              </a:spcBef>
            </a:pPr>
            <a:r>
              <a:rPr lang="en-GB" i="0" dirty="0" smtClean="0">
                <a:effectLst>
                  <a:glow rad="101600">
                    <a:srgbClr val="000000"/>
                  </a:glow>
                </a:effectLst>
              </a:rPr>
              <a:t>- pointing </a:t>
            </a:r>
          </a:p>
          <a:p>
            <a:pPr eaLnBrk="1" hangingPunct="1">
              <a:spcBef>
                <a:spcPts val="0"/>
              </a:spcBef>
            </a:pPr>
            <a:endParaRPr lang="en-GB" i="0" dirty="0">
              <a:effectLst>
                <a:glow rad="101600">
                  <a:srgbClr val="000000"/>
                </a:glow>
              </a:effectLst>
            </a:endParaRPr>
          </a:p>
          <a:p>
            <a:pPr eaLnBrk="1" hangingPunct="1">
              <a:spcBef>
                <a:spcPts val="0"/>
              </a:spcBef>
            </a:pPr>
            <a:r>
              <a:rPr lang="en-GB" i="0" dirty="0" smtClean="0">
                <a:effectLst>
                  <a:glow rad="101600">
                    <a:srgbClr val="000000"/>
                  </a:glow>
                </a:effectLst>
              </a:rPr>
              <a:t>Helping </a:t>
            </a:r>
          </a:p>
          <a:p>
            <a:pPr eaLnBrk="1" hangingPunct="1">
              <a:spcBef>
                <a:spcPts val="0"/>
              </a:spcBef>
            </a:pPr>
            <a:endParaRPr lang="en-GB" i="0" dirty="0" smtClean="0">
              <a:effectLst>
                <a:glow rad="101600">
                  <a:srgbClr val="000000"/>
                </a:glow>
              </a:effectLst>
            </a:endParaRPr>
          </a:p>
          <a:p>
            <a:pPr eaLnBrk="1" hangingPunct="1">
              <a:spcBef>
                <a:spcPts val="0"/>
              </a:spcBef>
            </a:pPr>
            <a:r>
              <a:rPr lang="en-GB" i="0" dirty="0" smtClean="0">
                <a:effectLst>
                  <a:glow rad="101600">
                    <a:srgbClr val="000000"/>
                  </a:glow>
                </a:effectLst>
              </a:rPr>
              <a:t>Communicating</a:t>
            </a:r>
            <a:endParaRPr lang="en-GB" i="0" dirty="0">
              <a:effectLst>
                <a:glow rad="101600">
                  <a:srgbClr val="000000"/>
                </a:glow>
              </a:effectLst>
            </a:endParaRPr>
          </a:p>
          <a:p>
            <a:pPr eaLnBrk="1" hangingPunct="1">
              <a:spcBef>
                <a:spcPts val="0"/>
              </a:spcBef>
            </a:pPr>
            <a:endParaRPr lang="en-GB" i="0" dirty="0">
              <a:effectLst>
                <a:glow rad="101600">
                  <a:srgbClr val="000000"/>
                </a:glow>
              </a:effectLst>
            </a:endParaRPr>
          </a:p>
          <a:p>
            <a:pPr eaLnBrk="1" hangingPunct="1">
              <a:spcBef>
                <a:spcPts val="0"/>
              </a:spcBef>
            </a:pPr>
            <a:r>
              <a:rPr lang="en-GB" i="0" dirty="0" smtClean="0">
                <a:effectLst>
                  <a:glow rad="101600">
                    <a:srgbClr val="000000"/>
                  </a:glow>
                </a:effectLst>
              </a:rPr>
              <a:t>Altercentric interference</a:t>
            </a:r>
          </a:p>
        </p:txBody>
      </p:sp>
      <p:sp>
        <p:nvSpPr>
          <p:cNvPr id="23555" name="Text Box 5"/>
          <p:cNvSpPr txBox="1">
            <a:spLocks noChangeArrowheads="1"/>
          </p:cNvSpPr>
          <p:nvPr/>
        </p:nvSpPr>
        <p:spPr bwMode="auto">
          <a:xfrm>
            <a:off x="4932362" y="1700808"/>
            <a:ext cx="42116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effectLst>
                  <a:glow rad="101600">
                    <a:srgbClr val="000000"/>
                  </a:glow>
                </a:effectLst>
              </a:rPr>
              <a:t>(Onishi &amp; Baillargeon </a:t>
            </a:r>
            <a:r>
              <a:rPr lang="en-GB" i="0" dirty="0" smtClean="0">
                <a:solidFill>
                  <a:srgbClr val="C0C0C0"/>
                </a:solidFill>
                <a:effectLst>
                  <a:glow rad="101600">
                    <a:srgbClr val="000000"/>
                  </a:glow>
                </a:effectLst>
              </a:rPr>
              <a:t>2005)</a:t>
            </a:r>
            <a:br>
              <a:rPr lang="en-GB" i="0" dirty="0" smtClean="0">
                <a:solidFill>
                  <a:srgbClr val="C0C0C0"/>
                </a:solidFill>
                <a:effectLst>
                  <a:glow rad="101600">
                    <a:srgbClr val="000000"/>
                  </a:glow>
                </a:effectLst>
              </a:rPr>
            </a:br>
            <a:r>
              <a:rPr lang="en-GB" i="0" dirty="0" smtClean="0">
                <a:solidFill>
                  <a:srgbClr val="C0C0C0"/>
                </a:solidFill>
                <a:effectLst>
                  <a:glow rad="101600">
                    <a:srgbClr val="000000"/>
                  </a:glow>
                </a:effectLst>
              </a:rPr>
              <a:t>(He et al 2011)</a:t>
            </a:r>
            <a:br>
              <a:rPr lang="en-GB" i="0" dirty="0" smtClean="0">
                <a:solidFill>
                  <a:srgbClr val="C0C0C0"/>
                </a:solidFill>
                <a:effectLst>
                  <a:glow rad="101600">
                    <a:srgbClr val="000000"/>
                  </a:glow>
                </a:effectLst>
              </a:rPr>
            </a:br>
            <a:r>
              <a:rPr lang="en-GB" i="0" dirty="0" smtClean="0">
                <a:solidFill>
                  <a:srgbClr val="C0C0C0"/>
                </a:solidFill>
                <a:effectLst>
                  <a:glow rad="101600">
                    <a:srgbClr val="000000"/>
                  </a:glow>
                </a:effectLst>
              </a:rPr>
              <a:t>(Song et al 2008; Scott et al 2012)</a:t>
            </a:r>
            <a:endParaRPr lang="en-GB" i="0" dirty="0">
              <a:solidFill>
                <a:srgbClr val="C0C0C0"/>
              </a:solidFill>
              <a:effectLst>
                <a:glow rad="101600">
                  <a:srgbClr val="000000"/>
                </a:glow>
              </a:effectLst>
            </a:endParaRPr>
          </a:p>
        </p:txBody>
      </p:sp>
      <p:sp>
        <p:nvSpPr>
          <p:cNvPr id="3" name="TextBox 2"/>
          <p:cNvSpPr txBox="1"/>
          <p:nvPr/>
        </p:nvSpPr>
        <p:spPr>
          <a:xfrm>
            <a:off x="5076056" y="3573016"/>
            <a:ext cx="1136570" cy="430887"/>
          </a:xfrm>
          <a:prstGeom prst="rect">
            <a:avLst/>
          </a:prstGeom>
          <a:solidFill>
            <a:schemeClr val="tx1"/>
          </a:solidFill>
          <a:effectLst>
            <a:glow rad="1905000">
              <a:schemeClr val="tx1"/>
            </a:glow>
          </a:effectLst>
        </p:spPr>
        <p:txBody>
          <a:bodyPr wrap="none" rtlCol="0">
            <a:spAutoFit/>
          </a:bodyPr>
          <a:lstStyle/>
          <a:p>
            <a:r>
              <a:rPr lang="en-US" b="1" i="0" dirty="0" smtClean="0">
                <a:effectLst>
                  <a:glow rad="101600">
                    <a:srgbClr val="000000"/>
                  </a:glow>
                </a:effectLst>
              </a:rPr>
              <a:t>A-tasks</a:t>
            </a:r>
            <a:endParaRPr lang="en-US" b="1" i="0" dirty="0">
              <a:effectLst>
                <a:glow rad="101600">
                  <a:srgbClr val="000000"/>
                </a:glow>
              </a:effectLst>
            </a:endParaRPr>
          </a:p>
        </p:txBody>
      </p:sp>
      <p:sp>
        <p:nvSpPr>
          <p:cNvPr id="2" name="Right Brace 1"/>
          <p:cNvSpPr/>
          <p:nvPr/>
        </p:nvSpPr>
        <p:spPr bwMode="auto">
          <a:xfrm>
            <a:off x="4355976" y="1340768"/>
            <a:ext cx="504056" cy="4896544"/>
          </a:xfrm>
          <a:prstGeom prst="rightBrace">
            <a:avLst>
              <a:gd name="adj1" fmla="val 36869"/>
              <a:gd name="adj2" fmla="val 50252"/>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390888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0013"/>
            <a:ext cx="9432925" cy="703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1950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939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939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939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9399"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9400"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9406" name="Group 10"/>
            <p:cNvGrpSpPr>
              <a:grpSpLocks/>
            </p:cNvGrpSpPr>
            <p:nvPr/>
          </p:nvGrpSpPr>
          <p:grpSpPr bwMode="auto">
            <a:xfrm>
              <a:off x="2471" y="8384"/>
              <a:ext cx="960" cy="1077"/>
              <a:chOff x="1851" y="8591"/>
              <a:chExt cx="1133" cy="1270"/>
            </a:xfrm>
          </p:grpSpPr>
          <p:grpSp>
            <p:nvGrpSpPr>
              <p:cNvPr id="59459" name="Group 11"/>
              <p:cNvGrpSpPr>
                <a:grpSpLocks noChangeAspect="1"/>
              </p:cNvGrpSpPr>
              <p:nvPr/>
            </p:nvGrpSpPr>
            <p:grpSpPr bwMode="auto">
              <a:xfrm>
                <a:off x="2026" y="8591"/>
                <a:ext cx="657" cy="680"/>
                <a:chOff x="2925" y="799"/>
                <a:chExt cx="1970" cy="2041"/>
              </a:xfrm>
            </p:grpSpPr>
            <p:sp>
              <p:nvSpPr>
                <p:cNvPr id="59461"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2"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3"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4"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65"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66"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67"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68"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9460"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9407" name="Group 21"/>
            <p:cNvGrpSpPr>
              <a:grpSpLocks/>
            </p:cNvGrpSpPr>
            <p:nvPr/>
          </p:nvGrpSpPr>
          <p:grpSpPr bwMode="auto">
            <a:xfrm>
              <a:off x="3400" y="8309"/>
              <a:ext cx="713" cy="1154"/>
              <a:chOff x="3039" y="8502"/>
              <a:chExt cx="842" cy="1363"/>
            </a:xfrm>
          </p:grpSpPr>
          <p:grpSp>
            <p:nvGrpSpPr>
              <p:cNvPr id="59446" name="Group 22"/>
              <p:cNvGrpSpPr>
                <a:grpSpLocks noChangeAspect="1"/>
              </p:cNvGrpSpPr>
              <p:nvPr/>
            </p:nvGrpSpPr>
            <p:grpSpPr bwMode="auto">
              <a:xfrm>
                <a:off x="3074" y="8502"/>
                <a:ext cx="662" cy="772"/>
                <a:chOff x="3696" y="2205"/>
                <a:chExt cx="1361" cy="1588"/>
              </a:xfrm>
            </p:grpSpPr>
            <p:sp>
              <p:nvSpPr>
                <p:cNvPr id="59448"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49"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50"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1"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2"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3"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54"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55"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56"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57"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9458"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9447"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9408" name="Group 35"/>
            <p:cNvGrpSpPr>
              <a:grpSpLocks/>
            </p:cNvGrpSpPr>
            <p:nvPr/>
          </p:nvGrpSpPr>
          <p:grpSpPr bwMode="auto">
            <a:xfrm>
              <a:off x="4246" y="8322"/>
              <a:ext cx="702" cy="1140"/>
              <a:chOff x="4037" y="8518"/>
              <a:chExt cx="829" cy="1346"/>
            </a:xfrm>
          </p:grpSpPr>
          <p:grpSp>
            <p:nvGrpSpPr>
              <p:cNvPr id="59434" name="Group 36"/>
              <p:cNvGrpSpPr>
                <a:grpSpLocks noChangeAspect="1"/>
              </p:cNvGrpSpPr>
              <p:nvPr/>
            </p:nvGrpSpPr>
            <p:grpSpPr bwMode="auto">
              <a:xfrm>
                <a:off x="4096" y="8518"/>
                <a:ext cx="605" cy="861"/>
                <a:chOff x="4105" y="216"/>
                <a:chExt cx="1270" cy="1808"/>
              </a:xfrm>
            </p:grpSpPr>
            <p:sp>
              <p:nvSpPr>
                <p:cNvPr id="59436"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7"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8"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39"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40"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41"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42"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43"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9444"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45"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9435"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9409" name="Group 48"/>
            <p:cNvGrpSpPr>
              <a:grpSpLocks/>
            </p:cNvGrpSpPr>
            <p:nvPr/>
          </p:nvGrpSpPr>
          <p:grpSpPr bwMode="auto">
            <a:xfrm>
              <a:off x="5098" y="8373"/>
              <a:ext cx="843" cy="1088"/>
              <a:chOff x="4955" y="8577"/>
              <a:chExt cx="997" cy="1285"/>
            </a:xfrm>
          </p:grpSpPr>
          <p:grpSp>
            <p:nvGrpSpPr>
              <p:cNvPr id="59421" name="Group 49"/>
              <p:cNvGrpSpPr>
                <a:grpSpLocks noChangeAspect="1"/>
              </p:cNvGrpSpPr>
              <p:nvPr/>
            </p:nvGrpSpPr>
            <p:grpSpPr bwMode="auto">
              <a:xfrm>
                <a:off x="5092" y="8577"/>
                <a:ext cx="606" cy="804"/>
                <a:chOff x="4105" y="339"/>
                <a:chExt cx="1270" cy="1685"/>
              </a:xfrm>
            </p:grpSpPr>
            <p:sp>
              <p:nvSpPr>
                <p:cNvPr id="59423"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4"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5"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26"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7"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28"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29"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30"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9431"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32"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9433"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9422"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9410" name="Group 62"/>
            <p:cNvGrpSpPr>
              <a:grpSpLocks/>
            </p:cNvGrpSpPr>
            <p:nvPr/>
          </p:nvGrpSpPr>
          <p:grpSpPr bwMode="auto">
            <a:xfrm>
              <a:off x="1749" y="8384"/>
              <a:ext cx="841" cy="1078"/>
              <a:chOff x="998" y="8591"/>
              <a:chExt cx="993" cy="1273"/>
            </a:xfrm>
          </p:grpSpPr>
          <p:grpSp>
            <p:nvGrpSpPr>
              <p:cNvPr id="59411" name="Group 63"/>
              <p:cNvGrpSpPr>
                <a:grpSpLocks noChangeAspect="1"/>
              </p:cNvGrpSpPr>
              <p:nvPr/>
            </p:nvGrpSpPr>
            <p:grpSpPr bwMode="auto">
              <a:xfrm>
                <a:off x="1203" y="8591"/>
                <a:ext cx="467" cy="680"/>
                <a:chOff x="4105" y="216"/>
                <a:chExt cx="1086" cy="1581"/>
              </a:xfrm>
            </p:grpSpPr>
            <p:sp>
              <p:nvSpPr>
                <p:cNvPr id="59413"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4"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5"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16"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7"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18"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19"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20"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9412"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59401"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2"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59403" name="Picture 76"/>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77"/>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482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042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0421"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0422"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0423"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0424"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0433" name="Group 10"/>
            <p:cNvGrpSpPr>
              <a:grpSpLocks/>
            </p:cNvGrpSpPr>
            <p:nvPr/>
          </p:nvGrpSpPr>
          <p:grpSpPr bwMode="auto">
            <a:xfrm>
              <a:off x="2471" y="8384"/>
              <a:ext cx="960" cy="1077"/>
              <a:chOff x="1851" y="8591"/>
              <a:chExt cx="1133" cy="1270"/>
            </a:xfrm>
          </p:grpSpPr>
          <p:grpSp>
            <p:nvGrpSpPr>
              <p:cNvPr id="60486" name="Group 11"/>
              <p:cNvGrpSpPr>
                <a:grpSpLocks noChangeAspect="1"/>
              </p:cNvGrpSpPr>
              <p:nvPr/>
            </p:nvGrpSpPr>
            <p:grpSpPr bwMode="auto">
              <a:xfrm>
                <a:off x="2026" y="8591"/>
                <a:ext cx="657" cy="680"/>
                <a:chOff x="2925" y="799"/>
                <a:chExt cx="1970" cy="2041"/>
              </a:xfrm>
            </p:grpSpPr>
            <p:sp>
              <p:nvSpPr>
                <p:cNvPr id="60488"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9"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0"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1"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92"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93"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94"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95"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0487"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0434" name="Group 21"/>
            <p:cNvGrpSpPr>
              <a:grpSpLocks/>
            </p:cNvGrpSpPr>
            <p:nvPr/>
          </p:nvGrpSpPr>
          <p:grpSpPr bwMode="auto">
            <a:xfrm>
              <a:off x="3400" y="8309"/>
              <a:ext cx="713" cy="1154"/>
              <a:chOff x="3039" y="8502"/>
              <a:chExt cx="842" cy="1363"/>
            </a:xfrm>
          </p:grpSpPr>
          <p:grpSp>
            <p:nvGrpSpPr>
              <p:cNvPr id="60473" name="Group 22"/>
              <p:cNvGrpSpPr>
                <a:grpSpLocks noChangeAspect="1"/>
              </p:cNvGrpSpPr>
              <p:nvPr/>
            </p:nvGrpSpPr>
            <p:grpSpPr bwMode="auto">
              <a:xfrm>
                <a:off x="3074" y="8502"/>
                <a:ext cx="662" cy="772"/>
                <a:chOff x="3696" y="2205"/>
                <a:chExt cx="1361" cy="1588"/>
              </a:xfrm>
            </p:grpSpPr>
            <p:sp>
              <p:nvSpPr>
                <p:cNvPr id="60475"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6"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7"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8"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9"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0"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81"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82"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83"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84"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0485"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0474"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0435" name="Group 35"/>
            <p:cNvGrpSpPr>
              <a:grpSpLocks/>
            </p:cNvGrpSpPr>
            <p:nvPr/>
          </p:nvGrpSpPr>
          <p:grpSpPr bwMode="auto">
            <a:xfrm>
              <a:off x="4246" y="8322"/>
              <a:ext cx="702" cy="1140"/>
              <a:chOff x="4037" y="8518"/>
              <a:chExt cx="829" cy="1346"/>
            </a:xfrm>
          </p:grpSpPr>
          <p:grpSp>
            <p:nvGrpSpPr>
              <p:cNvPr id="60461" name="Group 36"/>
              <p:cNvGrpSpPr>
                <a:grpSpLocks noChangeAspect="1"/>
              </p:cNvGrpSpPr>
              <p:nvPr/>
            </p:nvGrpSpPr>
            <p:grpSpPr bwMode="auto">
              <a:xfrm>
                <a:off x="4096" y="8518"/>
                <a:ext cx="605" cy="861"/>
                <a:chOff x="4105" y="216"/>
                <a:chExt cx="1270" cy="1808"/>
              </a:xfrm>
            </p:grpSpPr>
            <p:sp>
              <p:nvSpPr>
                <p:cNvPr id="60463"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4"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5"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66"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7"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68"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69"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70"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0471"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72"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0462"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0436" name="Group 48"/>
            <p:cNvGrpSpPr>
              <a:grpSpLocks/>
            </p:cNvGrpSpPr>
            <p:nvPr/>
          </p:nvGrpSpPr>
          <p:grpSpPr bwMode="auto">
            <a:xfrm>
              <a:off x="5098" y="8373"/>
              <a:ext cx="843" cy="1088"/>
              <a:chOff x="4955" y="8577"/>
              <a:chExt cx="997" cy="1285"/>
            </a:xfrm>
          </p:grpSpPr>
          <p:grpSp>
            <p:nvGrpSpPr>
              <p:cNvPr id="60448" name="Group 49"/>
              <p:cNvGrpSpPr>
                <a:grpSpLocks noChangeAspect="1"/>
              </p:cNvGrpSpPr>
              <p:nvPr/>
            </p:nvGrpSpPr>
            <p:grpSpPr bwMode="auto">
              <a:xfrm>
                <a:off x="5092" y="8577"/>
                <a:ext cx="606" cy="804"/>
                <a:chOff x="4105" y="339"/>
                <a:chExt cx="1270" cy="1685"/>
              </a:xfrm>
            </p:grpSpPr>
            <p:sp>
              <p:nvSpPr>
                <p:cNvPr id="60450"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1"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2"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53"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4"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55"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56"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57"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0458"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59"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0460"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0449"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0437" name="Group 62"/>
            <p:cNvGrpSpPr>
              <a:grpSpLocks/>
            </p:cNvGrpSpPr>
            <p:nvPr/>
          </p:nvGrpSpPr>
          <p:grpSpPr bwMode="auto">
            <a:xfrm>
              <a:off x="1749" y="8384"/>
              <a:ext cx="841" cy="1078"/>
              <a:chOff x="998" y="8591"/>
              <a:chExt cx="993" cy="1273"/>
            </a:xfrm>
          </p:grpSpPr>
          <p:grpSp>
            <p:nvGrpSpPr>
              <p:cNvPr id="60438" name="Group 63"/>
              <p:cNvGrpSpPr>
                <a:grpSpLocks noChangeAspect="1"/>
              </p:cNvGrpSpPr>
              <p:nvPr/>
            </p:nvGrpSpPr>
            <p:grpSpPr bwMode="auto">
              <a:xfrm>
                <a:off x="1203" y="8591"/>
                <a:ext cx="467" cy="680"/>
                <a:chOff x="4105" y="216"/>
                <a:chExt cx="1086" cy="1581"/>
              </a:xfrm>
            </p:grpSpPr>
            <p:sp>
              <p:nvSpPr>
                <p:cNvPr id="60440"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1"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2"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43"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4"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45"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46"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47"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0439"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0425"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0427"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9"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t>“</a:t>
            </a:r>
            <a:r>
              <a:rPr lang="en-GB" i="0" dirty="0"/>
              <a:t>Helping by informing inextricably involves … an understanding of </a:t>
            </a:r>
            <a:r>
              <a:rPr lang="en-GB" i="0" dirty="0" smtClean="0"/>
              <a:t>others</a:t>
            </a:r>
            <a:r>
              <a:rPr lang="fr-FR" altLang="ja-JP" i="0" dirty="0" smtClean="0"/>
              <a:t>’</a:t>
            </a:r>
            <a:r>
              <a:rPr lang="en-GB" i="0" dirty="0" smtClean="0"/>
              <a:t> </a:t>
            </a:r>
            <a:r>
              <a:rPr lang="en-GB" i="0" dirty="0"/>
              <a:t>goals and … of </a:t>
            </a:r>
            <a:r>
              <a:rPr lang="en-GB" i="0" dirty="0" smtClean="0"/>
              <a:t>others</a:t>
            </a:r>
            <a:r>
              <a:rPr lang="fr-FR" altLang="ja-JP" i="0" dirty="0" smtClean="0"/>
              <a:t>’</a:t>
            </a:r>
            <a:r>
              <a:rPr lang="en-GB" i="0" dirty="0" smtClean="0"/>
              <a:t> </a:t>
            </a:r>
            <a:r>
              <a:rPr lang="en-GB" i="0" dirty="0"/>
              <a:t>ignorance.</a:t>
            </a:r>
            <a:r>
              <a:rPr lang="ja-JP" altLang="en-GB" i="0" dirty="0"/>
              <a:t>”</a:t>
            </a:r>
            <a:endParaRPr lang="en-GB" i="0" dirty="0"/>
          </a:p>
          <a:p>
            <a:pPr algn="r" eaLnBrk="1" hangingPunct="1"/>
            <a:r>
              <a:rPr lang="en-GB" sz="1400" i="0" dirty="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Tree>
    <p:extLst>
      <p:ext uri="{BB962C8B-B14F-4D97-AF65-F5344CB8AC3E}">
        <p14:creationId xmlns:p14="http://schemas.microsoft.com/office/powerpoint/2010/main" val="3827606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4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1445"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1446"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1447"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1448"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1459" name="Group 10"/>
            <p:cNvGrpSpPr>
              <a:grpSpLocks/>
            </p:cNvGrpSpPr>
            <p:nvPr/>
          </p:nvGrpSpPr>
          <p:grpSpPr bwMode="auto">
            <a:xfrm>
              <a:off x="2471" y="8384"/>
              <a:ext cx="960" cy="1077"/>
              <a:chOff x="1851" y="8591"/>
              <a:chExt cx="1133" cy="1270"/>
            </a:xfrm>
          </p:grpSpPr>
          <p:grpSp>
            <p:nvGrpSpPr>
              <p:cNvPr id="61512" name="Group 11"/>
              <p:cNvGrpSpPr>
                <a:grpSpLocks noChangeAspect="1"/>
              </p:cNvGrpSpPr>
              <p:nvPr/>
            </p:nvGrpSpPr>
            <p:grpSpPr bwMode="auto">
              <a:xfrm>
                <a:off x="2026" y="8591"/>
                <a:ext cx="657" cy="680"/>
                <a:chOff x="2925" y="799"/>
                <a:chExt cx="1970" cy="2041"/>
              </a:xfrm>
            </p:grpSpPr>
            <p:sp>
              <p:nvSpPr>
                <p:cNvPr id="6151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1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1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2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2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151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1460" name="Group 21"/>
            <p:cNvGrpSpPr>
              <a:grpSpLocks/>
            </p:cNvGrpSpPr>
            <p:nvPr/>
          </p:nvGrpSpPr>
          <p:grpSpPr bwMode="auto">
            <a:xfrm>
              <a:off x="3400" y="8309"/>
              <a:ext cx="713" cy="1154"/>
              <a:chOff x="3039" y="8502"/>
              <a:chExt cx="842" cy="1363"/>
            </a:xfrm>
          </p:grpSpPr>
          <p:grpSp>
            <p:nvGrpSpPr>
              <p:cNvPr id="61499" name="Group 22"/>
              <p:cNvGrpSpPr>
                <a:grpSpLocks noChangeAspect="1"/>
              </p:cNvGrpSpPr>
              <p:nvPr/>
            </p:nvGrpSpPr>
            <p:grpSpPr bwMode="auto">
              <a:xfrm>
                <a:off x="3074" y="8502"/>
                <a:ext cx="662" cy="772"/>
                <a:chOff x="3696" y="2205"/>
                <a:chExt cx="1361" cy="1588"/>
              </a:xfrm>
            </p:grpSpPr>
            <p:sp>
              <p:nvSpPr>
                <p:cNvPr id="6150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0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0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0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10"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151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150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1461" name="Group 35"/>
            <p:cNvGrpSpPr>
              <a:grpSpLocks/>
            </p:cNvGrpSpPr>
            <p:nvPr/>
          </p:nvGrpSpPr>
          <p:grpSpPr bwMode="auto">
            <a:xfrm>
              <a:off x="4246" y="8322"/>
              <a:ext cx="702" cy="1140"/>
              <a:chOff x="4037" y="8518"/>
              <a:chExt cx="829" cy="1346"/>
            </a:xfrm>
          </p:grpSpPr>
          <p:grpSp>
            <p:nvGrpSpPr>
              <p:cNvPr id="61487" name="Group 36"/>
              <p:cNvGrpSpPr>
                <a:grpSpLocks noChangeAspect="1"/>
              </p:cNvGrpSpPr>
              <p:nvPr/>
            </p:nvGrpSpPr>
            <p:grpSpPr bwMode="auto">
              <a:xfrm>
                <a:off x="4096" y="8518"/>
                <a:ext cx="605" cy="861"/>
                <a:chOff x="4105" y="216"/>
                <a:chExt cx="1270" cy="1808"/>
              </a:xfrm>
            </p:grpSpPr>
            <p:sp>
              <p:nvSpPr>
                <p:cNvPr id="6148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9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9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9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96"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149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9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148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1462" name="Group 48"/>
            <p:cNvGrpSpPr>
              <a:grpSpLocks/>
            </p:cNvGrpSpPr>
            <p:nvPr/>
          </p:nvGrpSpPr>
          <p:grpSpPr bwMode="auto">
            <a:xfrm>
              <a:off x="5098" y="8373"/>
              <a:ext cx="843" cy="1088"/>
              <a:chOff x="4955" y="8577"/>
              <a:chExt cx="997" cy="1285"/>
            </a:xfrm>
          </p:grpSpPr>
          <p:grpSp>
            <p:nvGrpSpPr>
              <p:cNvPr id="61474" name="Group 49"/>
              <p:cNvGrpSpPr>
                <a:grpSpLocks noChangeAspect="1"/>
              </p:cNvGrpSpPr>
              <p:nvPr/>
            </p:nvGrpSpPr>
            <p:grpSpPr bwMode="auto">
              <a:xfrm>
                <a:off x="5092" y="8577"/>
                <a:ext cx="606" cy="804"/>
                <a:chOff x="4105" y="339"/>
                <a:chExt cx="1270" cy="1685"/>
              </a:xfrm>
            </p:grpSpPr>
            <p:sp>
              <p:nvSpPr>
                <p:cNvPr id="6147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7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8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8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8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83"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148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8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148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147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1463" name="Group 62"/>
            <p:cNvGrpSpPr>
              <a:grpSpLocks/>
            </p:cNvGrpSpPr>
            <p:nvPr/>
          </p:nvGrpSpPr>
          <p:grpSpPr bwMode="auto">
            <a:xfrm>
              <a:off x="1749" y="8384"/>
              <a:ext cx="841" cy="1078"/>
              <a:chOff x="998" y="8591"/>
              <a:chExt cx="993" cy="1273"/>
            </a:xfrm>
          </p:grpSpPr>
          <p:grpSp>
            <p:nvGrpSpPr>
              <p:cNvPr id="61464" name="Group 63"/>
              <p:cNvGrpSpPr>
                <a:grpSpLocks noChangeAspect="1"/>
              </p:cNvGrpSpPr>
              <p:nvPr/>
            </p:nvGrpSpPr>
            <p:grpSpPr bwMode="auto">
              <a:xfrm>
                <a:off x="1203" y="8591"/>
                <a:ext cx="467" cy="680"/>
                <a:chOff x="4105" y="216"/>
                <a:chExt cx="1086" cy="1581"/>
              </a:xfrm>
            </p:grpSpPr>
            <p:sp>
              <p:nvSpPr>
                <p:cNvPr id="6146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6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7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7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73"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146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1449"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0"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1451"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3"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t>“</a:t>
            </a:r>
            <a:r>
              <a:rPr lang="en-GB" i="0" dirty="0"/>
              <a:t>Helping by informing inextricably involves … an understanding of </a:t>
            </a:r>
            <a:r>
              <a:rPr lang="en-GB" i="0" dirty="0" smtClean="0"/>
              <a:t>others</a:t>
            </a:r>
            <a:r>
              <a:rPr lang="fr-FR" altLang="ja-JP" i="0" dirty="0" smtClean="0"/>
              <a:t>’</a:t>
            </a:r>
            <a:r>
              <a:rPr lang="en-GB" i="0" dirty="0" smtClean="0"/>
              <a:t> </a:t>
            </a:r>
            <a:r>
              <a:rPr lang="en-GB" i="0" dirty="0"/>
              <a:t>goals and … of </a:t>
            </a:r>
            <a:r>
              <a:rPr lang="en-GB" i="0" dirty="0" smtClean="0"/>
              <a:t>others</a:t>
            </a:r>
            <a:r>
              <a:rPr lang="fr-FR" altLang="ja-JP" i="0" dirty="0" smtClean="0"/>
              <a:t>’</a:t>
            </a:r>
            <a:r>
              <a:rPr lang="en-GB" i="0" dirty="0" smtClean="0"/>
              <a:t> </a:t>
            </a:r>
            <a:r>
              <a:rPr lang="en-GB" i="0" dirty="0"/>
              <a:t>ignorance.</a:t>
            </a:r>
            <a:r>
              <a:rPr lang="ja-JP" altLang="en-GB" i="0" dirty="0"/>
              <a:t>”</a:t>
            </a:r>
            <a:endParaRPr lang="en-GB" i="0" dirty="0"/>
          </a:p>
          <a:p>
            <a:pPr algn="r" eaLnBrk="1" hangingPunct="1"/>
            <a:r>
              <a:rPr lang="en-GB" sz="1400" i="0" dirty="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56" name="Rectangle 2"/>
          <p:cNvSpPr>
            <a:spLocks noChangeArrowheads="1"/>
          </p:cNvSpPr>
          <p:nvPr/>
        </p:nvSpPr>
        <p:spPr bwMode="auto">
          <a:xfrm rot="-60000">
            <a:off x="2513013" y="3932238"/>
            <a:ext cx="1296987" cy="360362"/>
          </a:xfrm>
          <a:prstGeom prst="rect">
            <a:avLst/>
          </a:prstGeom>
          <a:solidFill>
            <a:srgbClr val="FF66FF">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61457" name="Text Box 77"/>
          <p:cNvSpPr txBox="1">
            <a:spLocks noChangeArrowheads="1"/>
          </p:cNvSpPr>
          <p:nvPr/>
        </p:nvSpPr>
        <p:spPr bwMode="auto">
          <a:xfrm>
            <a:off x="323850" y="2808288"/>
            <a:ext cx="4176713" cy="17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effectLst>
                  <a:glow rad="101600">
                    <a:srgbClr val="000000"/>
                  </a:glow>
                </a:effectLst>
              </a:rPr>
              <a:t>“</a:t>
            </a:r>
            <a:r>
              <a:rPr lang="en-GB" i="0" dirty="0">
                <a:effectLst>
                  <a:glow rad="101600">
                    <a:srgbClr val="000000"/>
                  </a:glow>
                </a:effectLst>
              </a:rPr>
              <a:t>Helping by informing inextricably involves … an understanding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goals and …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ignorance.</a:t>
            </a:r>
            <a:r>
              <a:rPr lang="ja-JP" altLang="en-GB" i="0" dirty="0">
                <a:effectLst>
                  <a:glow rad="101600">
                    <a:srgbClr val="000000"/>
                  </a:glow>
                </a:effectLst>
              </a:rPr>
              <a:t>”</a:t>
            </a:r>
            <a:endParaRPr lang="en-GB" i="0" dirty="0">
              <a:effectLst>
                <a:glow rad="101600">
                  <a:srgbClr val="000000"/>
                </a:glow>
              </a:effectLst>
            </a:endParaRPr>
          </a:p>
          <a:p>
            <a:pPr algn="r" eaLnBrk="1" hangingPunct="1"/>
            <a:r>
              <a:rPr lang="en-GB" sz="1400" i="0" dirty="0">
                <a:effectLst>
                  <a:glow rad="101600">
                    <a:srgbClr val="000000"/>
                  </a:glow>
                </a:effectLst>
              </a:rPr>
              <a:t>(Liszkowski, Carpenter &amp; Tomasello 2008: 738-9)</a:t>
            </a:r>
          </a:p>
        </p:txBody>
      </p:sp>
    </p:spTree>
    <p:extLst>
      <p:ext uri="{BB962C8B-B14F-4D97-AF65-F5344CB8AC3E}">
        <p14:creationId xmlns:p14="http://schemas.microsoft.com/office/powerpoint/2010/main" val="3825727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308340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endParaRPr lang="en-GB" i="0" dirty="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760932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566244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912015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measure</a:t>
            </a:r>
            <a:endParaRPr lang="en-GB" dirty="0">
              <a:effectLst>
                <a:glow rad="101600">
                  <a:schemeClr val="tx1">
                    <a:alpha val="75000"/>
                  </a:schemeClr>
                </a:glow>
              </a:effectLst>
            </a:endParaRPr>
          </a:p>
        </p:txBody>
      </p:sp>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r>
              <a:rPr lang="en-GB" i="0" dirty="0" smtClean="0">
                <a:effectLst>
                  <a:glow rad="101600">
                    <a:schemeClr val="tx1">
                      <a:alpha val="75000"/>
                    </a:schemeClr>
                  </a:glow>
                </a:effectLst>
              </a:rPr>
              <a:t>	</a:t>
            </a:r>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
        <p:nvSpPr>
          <p:cNvPr id="1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measure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959767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7809842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417646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that would enable her to track, at least within limits, others' perceptions, knowledge states and beliefs including false beliefs? </a:t>
            </a:r>
          </a:p>
        </p:txBody>
      </p:sp>
    </p:spTree>
    <p:extLst>
      <p:ext uri="{BB962C8B-B14F-4D97-AF65-F5344CB8AC3E}">
        <p14:creationId xmlns:p14="http://schemas.microsoft.com/office/powerpoint/2010/main" val="2848619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74529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621858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95798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754702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150937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4172462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020047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4118945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672843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73486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40663</TotalTime>
  <Words>9888</Words>
  <Application>Microsoft Macintosh PowerPoint</Application>
  <PresentationFormat>On-screen Show (4:3)</PresentationFormat>
  <Paragraphs>1267</Paragraphs>
  <Slides>122</Slides>
  <Notes>91</Notes>
  <HiddenSlides>0</HiddenSlides>
  <MMClips>0</MMClips>
  <ScaleCrop>false</ScaleCrop>
  <HeadingPairs>
    <vt:vector size="4" baseType="variant">
      <vt:variant>
        <vt:lpstr>Theme</vt:lpstr>
      </vt:variant>
      <vt:variant>
        <vt:i4>1</vt:i4>
      </vt:variant>
      <vt:variant>
        <vt:lpstr>Slide Titles</vt:lpstr>
      </vt:variant>
      <vt:variant>
        <vt:i4>122</vt:i4>
      </vt:variant>
    </vt:vector>
  </HeadingPairs>
  <TitlesOfParts>
    <vt:vector size="1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1682</cp:revision>
  <cp:lastPrinted>2011-05-18T13:59:56Z</cp:lastPrinted>
  <dcterms:created xsi:type="dcterms:W3CDTF">2010-11-22T10:27:15Z</dcterms:created>
  <dcterms:modified xsi:type="dcterms:W3CDTF">2012-09-28T19:00:42Z</dcterms:modified>
  <cp:category/>
</cp:coreProperties>
</file>